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6" r:id="rId3"/>
  </p:sldMasterIdLst>
  <p:handoutMasterIdLst>
    <p:handoutMasterId r:id="rId31"/>
  </p:handoutMasterIdLst>
  <p:sldIdLst>
    <p:sldId id="256" r:id="rId4"/>
    <p:sldId id="299" r:id="rId5"/>
    <p:sldId id="302" r:id="rId6"/>
    <p:sldId id="289" r:id="rId7"/>
    <p:sldId id="306" r:id="rId8"/>
    <p:sldId id="293" r:id="rId9"/>
    <p:sldId id="307" r:id="rId10"/>
    <p:sldId id="308" r:id="rId11"/>
    <p:sldId id="298" r:id="rId12"/>
    <p:sldId id="295" r:id="rId13"/>
    <p:sldId id="288" r:id="rId14"/>
    <p:sldId id="284" r:id="rId15"/>
    <p:sldId id="314" r:id="rId16"/>
    <p:sldId id="315" r:id="rId17"/>
    <p:sldId id="310" r:id="rId18"/>
    <p:sldId id="309" r:id="rId19"/>
    <p:sldId id="311" r:id="rId20"/>
    <p:sldId id="312" r:id="rId21"/>
    <p:sldId id="313" r:id="rId22"/>
    <p:sldId id="316" r:id="rId23"/>
    <p:sldId id="317" r:id="rId24"/>
    <p:sldId id="296" r:id="rId25"/>
    <p:sldId id="318" r:id="rId26"/>
    <p:sldId id="319" r:id="rId27"/>
    <p:sldId id="320" r:id="rId28"/>
    <p:sldId id="321" r:id="rId29"/>
    <p:sldId id="258" r:id="rId30"/>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0"/>
    <p:restoredTop sz="97983" autoAdjust="0"/>
  </p:normalViewPr>
  <p:slideViewPr>
    <p:cSldViewPr snapToGrid="0" snapToObjects="1">
      <p:cViewPr>
        <p:scale>
          <a:sx n="100" d="100"/>
          <a:sy n="100" d="100"/>
        </p:scale>
        <p:origin x="-282" y="6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BEEB42A1-3FD2-43FC-8C1B-187C5E7945EB}" type="datetimeFigureOut">
              <a:rPr lang="en-US" smtClean="0"/>
              <a:t>10/7/2019</a:t>
            </a:fld>
            <a:endParaRPr lang="en-US"/>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2D8A3C2E-D1EA-4FF6-9BE5-88A54015992B}" type="slidenum">
              <a:rPr lang="en-US" smtClean="0"/>
              <a:t>‹#›</a:t>
            </a:fld>
            <a:endParaRPr lang="en-US"/>
          </a:p>
        </p:txBody>
      </p:sp>
    </p:spTree>
    <p:extLst>
      <p:ext uri="{BB962C8B-B14F-4D97-AF65-F5344CB8AC3E}">
        <p14:creationId xmlns:p14="http://schemas.microsoft.com/office/powerpoint/2010/main" val="836061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8BAD70-4929-E74D-8A8F-03EB9708ABB3}"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C68C0-4428-7E47-A151-9A8582234FD8}"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6B2B9-1197-884D-8F98-E7F41D09F374}"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D4373-670B-6E41-807B-CB043CAD49EF}"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5D6FA3-9BBB-4DB0-9CFE-B9B856126764}"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E5FD4B-9AA4-43C8-922D-BFB3E99AEF14}" type="slidenum">
              <a:rPr lang="en-GB" smtClean="0"/>
              <a:t>‹#›</a:t>
            </a:fld>
            <a:endParaRPr lang="en-GB"/>
          </a:p>
        </p:txBody>
      </p:sp>
    </p:spTree>
    <p:extLst>
      <p:ext uri="{BB962C8B-B14F-4D97-AF65-F5344CB8AC3E}">
        <p14:creationId xmlns:p14="http://schemas.microsoft.com/office/powerpoint/2010/main" val="1429571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4"/>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BAD70-4929-E74D-8A8F-03EB9708ABB3}" type="datetimeFigureOut">
              <a:rPr lang="en-US" smtClean="0"/>
              <a:t>10/7/2019</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C68C0-4428-7E47-A151-9A8582234FD8}" type="slidenum">
              <a:rPr lang="en-US" smtClean="0"/>
              <a:t>‹#›</a:t>
            </a:fld>
            <a:endParaRPr lang="en-US"/>
          </a:p>
        </p:txBody>
      </p:sp>
      <p:pic>
        <p:nvPicPr>
          <p:cNvPr id="9" name="Picture 2" descr="M:\MRA JOB\2017\6-JUNE\5. MRA CORPORATE IDENTITY\2nd Proposal\3. PPT\Power-Point-Presention-FRONT-COVE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9144001" cy="687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4"/>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6B2B9-1197-884D-8F98-E7F41D09F374}" type="datetimeFigureOut">
              <a:rPr lang="en-US" smtClean="0"/>
              <a:t>10/7/2019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D4373-670B-6E41-807B-CB043CAD49EF}" type="slidenum">
              <a:rPr lang="en-US" smtClean="0"/>
              <a:t>‹#›</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2" y="805"/>
            <a:ext cx="9122896" cy="6855857"/>
          </a:xfrm>
          <a:prstGeom prst="rect">
            <a:avLst/>
          </a:prstGeom>
        </p:spPr>
      </p:pic>
    </p:spTree>
    <p:extLst>
      <p:ext uri="{BB962C8B-B14F-4D97-AF65-F5344CB8AC3E}">
        <p14:creationId xmlns:p14="http://schemas.microsoft.com/office/powerpoint/2010/main" val="1899102199"/>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D6FA3-9BBB-4DB0-9CFE-B9B856126764}" type="datetimeFigureOut">
              <a:rPr lang="en-GB" smtClean="0"/>
              <a:t>07/10/2019</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5FD4B-9AA4-43C8-922D-BFB3E99AEF14}" type="slidenum">
              <a:rPr lang="en-GB" smtClean="0"/>
              <a:t>‹#›</a:t>
            </a:fld>
            <a:endParaRPr lang="en-GB"/>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805"/>
            <a:ext cx="9122896" cy="6855857"/>
          </a:xfrm>
          <a:prstGeom prst="rect">
            <a:avLst/>
          </a:prstGeom>
        </p:spPr>
      </p:pic>
    </p:spTree>
    <p:extLst>
      <p:ext uri="{BB962C8B-B14F-4D97-AF65-F5344CB8AC3E}">
        <p14:creationId xmlns:p14="http://schemas.microsoft.com/office/powerpoint/2010/main" val="4211287588"/>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04850" y="1971675"/>
            <a:ext cx="8141437" cy="4567348"/>
          </a:xfrm>
        </p:spPr>
        <p:txBody>
          <a:bodyPr>
            <a:normAutofit fontScale="90000"/>
          </a:bodyPr>
          <a:lstStyle/>
          <a:p>
            <a:r>
              <a:rPr lang="en-US" sz="4400" b="1" dirty="0" smtClean="0">
                <a:solidFill>
                  <a:schemeClr val="bg1"/>
                </a:solidFill>
                <a:latin typeface="Times New Roman" pitchFamily="18" charset="0"/>
                <a:cs typeface="Times New Roman" pitchFamily="18" charset="0"/>
              </a:rPr>
              <a:t/>
            </a:r>
            <a:br>
              <a:rPr lang="en-US" sz="4400" b="1" dirty="0" smtClean="0">
                <a:solidFill>
                  <a:schemeClr val="bg1"/>
                </a:solidFill>
                <a:latin typeface="Times New Roman" pitchFamily="18" charset="0"/>
                <a:cs typeface="Times New Roman" pitchFamily="18" charset="0"/>
              </a:rPr>
            </a:br>
            <a:r>
              <a:rPr lang="en-US" sz="4400" b="1" dirty="0">
                <a:solidFill>
                  <a:schemeClr val="bg1"/>
                </a:solidFill>
                <a:latin typeface="Times New Roman" pitchFamily="18" charset="0"/>
                <a:cs typeface="Times New Roman" pitchFamily="18" charset="0"/>
              </a:rPr>
              <a:t/>
            </a:r>
            <a:br>
              <a:rPr lang="en-US" sz="4400" b="1" dirty="0">
                <a:solidFill>
                  <a:schemeClr val="bg1"/>
                </a:solidFill>
                <a:latin typeface="Times New Roman" pitchFamily="18" charset="0"/>
                <a:cs typeface="Times New Roman" pitchFamily="18" charset="0"/>
              </a:rPr>
            </a:br>
            <a:r>
              <a:rPr lang="en-US" sz="4400" b="1" dirty="0" smtClean="0">
                <a:solidFill>
                  <a:schemeClr val="bg1"/>
                </a:solidFill>
                <a:latin typeface="Times New Roman" pitchFamily="18" charset="0"/>
                <a:cs typeface="Times New Roman" pitchFamily="18" charset="0"/>
              </a:rPr>
              <a:t/>
            </a:r>
            <a:br>
              <a:rPr lang="en-US" sz="4400" b="1" dirty="0" smtClean="0">
                <a:solidFill>
                  <a:schemeClr val="bg1"/>
                </a:solidFill>
                <a:latin typeface="Times New Roman" pitchFamily="18" charset="0"/>
                <a:cs typeface="Times New Roman" pitchFamily="18" charset="0"/>
              </a:rPr>
            </a:br>
            <a:r>
              <a:rPr lang="en-US" sz="4400" b="1" dirty="0">
                <a:solidFill>
                  <a:schemeClr val="bg1"/>
                </a:solidFill>
                <a:latin typeface="Times New Roman" pitchFamily="18" charset="0"/>
                <a:cs typeface="Times New Roman" pitchFamily="18" charset="0"/>
              </a:rPr>
              <a:t/>
            </a:r>
            <a:br>
              <a:rPr lang="en-US" sz="4400" b="1" dirty="0">
                <a:solidFill>
                  <a:schemeClr val="bg1"/>
                </a:solidFill>
                <a:latin typeface="Times New Roman" pitchFamily="18" charset="0"/>
                <a:cs typeface="Times New Roman" pitchFamily="18" charset="0"/>
              </a:rPr>
            </a:br>
            <a:r>
              <a:rPr lang="en-US" sz="4400" b="1" dirty="0" smtClean="0">
                <a:solidFill>
                  <a:schemeClr val="bg1"/>
                </a:solidFill>
                <a:latin typeface="Times New Roman" pitchFamily="18" charset="0"/>
                <a:cs typeface="Times New Roman" pitchFamily="18" charset="0"/>
              </a:rPr>
              <a:t/>
            </a:r>
            <a:br>
              <a:rPr lang="en-US" sz="4400" b="1" dirty="0" smtClean="0">
                <a:solidFill>
                  <a:schemeClr val="bg1"/>
                </a:solidFill>
                <a:latin typeface="Times New Roman" pitchFamily="18" charset="0"/>
                <a:cs typeface="Times New Roman" pitchFamily="18" charset="0"/>
              </a:rPr>
            </a:br>
            <a:r>
              <a:rPr lang="en-US" sz="4400" b="1" dirty="0">
                <a:solidFill>
                  <a:schemeClr val="bg1"/>
                </a:solidFill>
                <a:latin typeface="Times New Roman" pitchFamily="18" charset="0"/>
                <a:cs typeface="Times New Roman" pitchFamily="18" charset="0"/>
              </a:rPr>
              <a:t/>
            </a:r>
            <a:br>
              <a:rPr lang="en-US" sz="4400" b="1" dirty="0">
                <a:solidFill>
                  <a:schemeClr val="bg1"/>
                </a:solidFill>
                <a:latin typeface="Times New Roman" pitchFamily="18" charset="0"/>
                <a:cs typeface="Times New Roman" pitchFamily="18" charset="0"/>
              </a:rPr>
            </a:br>
            <a:r>
              <a:rPr lang="en-US" sz="4400" b="1" dirty="0" smtClean="0">
                <a:solidFill>
                  <a:schemeClr val="bg1"/>
                </a:solidFill>
                <a:latin typeface="Times New Roman" pitchFamily="18" charset="0"/>
                <a:cs typeface="Times New Roman" pitchFamily="18" charset="0"/>
              </a:rPr>
              <a:t/>
            </a:r>
            <a:br>
              <a:rPr lang="en-US" sz="4400" b="1" dirty="0" smtClean="0">
                <a:solidFill>
                  <a:schemeClr val="bg1"/>
                </a:solidFill>
                <a:latin typeface="Times New Roman" pitchFamily="18" charset="0"/>
                <a:cs typeface="Times New Roman" pitchFamily="18" charset="0"/>
              </a:rPr>
            </a:br>
            <a:r>
              <a:rPr lang="en-US" sz="4400" b="1" dirty="0">
                <a:solidFill>
                  <a:schemeClr val="bg1"/>
                </a:solidFill>
                <a:latin typeface="Times New Roman" pitchFamily="18" charset="0"/>
                <a:cs typeface="Times New Roman" pitchFamily="18" charset="0"/>
              </a:rPr>
              <a:t/>
            </a:r>
            <a:br>
              <a:rPr lang="en-US" sz="4400" b="1" dirty="0">
                <a:solidFill>
                  <a:schemeClr val="bg1"/>
                </a:solidFill>
                <a:latin typeface="Times New Roman" pitchFamily="18" charset="0"/>
                <a:cs typeface="Times New Roman" pitchFamily="18" charset="0"/>
              </a:rPr>
            </a:br>
            <a:r>
              <a:rPr lang="en-US" sz="4400" b="1" dirty="0" smtClean="0">
                <a:solidFill>
                  <a:schemeClr val="bg1"/>
                </a:solidFill>
                <a:latin typeface="Times New Roman" pitchFamily="18" charset="0"/>
                <a:cs typeface="Times New Roman" pitchFamily="18" charset="0"/>
              </a:rPr>
              <a:t/>
            </a:r>
            <a:br>
              <a:rPr lang="en-US" sz="4400" b="1" dirty="0" smtClean="0">
                <a:solidFill>
                  <a:schemeClr val="bg1"/>
                </a:solidFill>
                <a:latin typeface="Times New Roman" pitchFamily="18" charset="0"/>
                <a:cs typeface="Times New Roman" pitchFamily="18" charset="0"/>
              </a:rPr>
            </a:br>
            <a:r>
              <a:rPr lang="en-US" sz="4400" b="1" dirty="0">
                <a:solidFill>
                  <a:schemeClr val="bg1"/>
                </a:solidFill>
                <a:latin typeface="Times New Roman" pitchFamily="18" charset="0"/>
                <a:cs typeface="Times New Roman" pitchFamily="18" charset="0"/>
              </a:rPr>
              <a:t/>
            </a:r>
            <a:br>
              <a:rPr lang="en-US" sz="4400" b="1" dirty="0">
                <a:solidFill>
                  <a:schemeClr val="bg1"/>
                </a:solidFill>
                <a:latin typeface="Times New Roman" pitchFamily="18" charset="0"/>
                <a:cs typeface="Times New Roman" pitchFamily="18" charset="0"/>
              </a:rPr>
            </a:br>
            <a:r>
              <a:rPr lang="en-US" sz="4400" b="1" dirty="0" smtClean="0">
                <a:solidFill>
                  <a:schemeClr val="bg1"/>
                </a:solidFill>
                <a:latin typeface="Times New Roman" pitchFamily="18" charset="0"/>
                <a:cs typeface="Times New Roman" pitchFamily="18" charset="0"/>
              </a:rPr>
              <a:t/>
            </a:r>
            <a:br>
              <a:rPr lang="en-US" sz="4400" b="1" dirty="0" smtClean="0">
                <a:solidFill>
                  <a:schemeClr val="bg1"/>
                </a:solidFill>
                <a:latin typeface="Times New Roman" pitchFamily="18" charset="0"/>
                <a:cs typeface="Times New Roman" pitchFamily="18" charset="0"/>
              </a:rPr>
            </a:br>
            <a:r>
              <a:rPr lang="en-US" sz="4400" b="1" dirty="0" smtClean="0">
                <a:solidFill>
                  <a:schemeClr val="bg1"/>
                </a:solidFill>
                <a:latin typeface="Times New Roman" pitchFamily="18" charset="0"/>
                <a:cs typeface="Times New Roman" pitchFamily="18" charset="0"/>
              </a:rPr>
              <a:t/>
            </a:r>
            <a:br>
              <a:rPr lang="en-US" sz="4400" b="1" dirty="0" smtClean="0">
                <a:solidFill>
                  <a:schemeClr val="bg1"/>
                </a:solidFill>
                <a:latin typeface="Times New Roman" pitchFamily="18" charset="0"/>
                <a:cs typeface="Times New Roman" pitchFamily="18" charset="0"/>
              </a:rPr>
            </a:br>
            <a:r>
              <a:rPr lang="en-US" sz="4400" b="1" dirty="0">
                <a:solidFill>
                  <a:schemeClr val="bg1"/>
                </a:solidFill>
                <a:latin typeface="Times New Roman" pitchFamily="18" charset="0"/>
                <a:cs typeface="Times New Roman" pitchFamily="18" charset="0"/>
              </a:rPr>
              <a:t/>
            </a:r>
            <a:br>
              <a:rPr lang="en-US" sz="4400" b="1" dirty="0">
                <a:solidFill>
                  <a:schemeClr val="bg1"/>
                </a:solidFill>
                <a:latin typeface="Times New Roman" pitchFamily="18" charset="0"/>
                <a:cs typeface="Times New Roman" pitchFamily="18" charset="0"/>
              </a:rPr>
            </a:br>
            <a:r>
              <a:rPr lang="en-US" sz="4400" b="1" dirty="0" smtClean="0">
                <a:solidFill>
                  <a:schemeClr val="bg1"/>
                </a:solidFill>
                <a:latin typeface="Times New Roman" pitchFamily="18" charset="0"/>
                <a:cs typeface="Times New Roman" pitchFamily="18" charset="0"/>
              </a:rPr>
              <a:t/>
            </a:r>
            <a:br>
              <a:rPr lang="en-US" sz="4400" b="1" dirty="0" smtClean="0">
                <a:solidFill>
                  <a:schemeClr val="bg1"/>
                </a:solidFill>
                <a:latin typeface="Times New Roman" pitchFamily="18" charset="0"/>
                <a:cs typeface="Times New Roman" pitchFamily="18" charset="0"/>
              </a:rPr>
            </a:br>
            <a:r>
              <a:rPr lang="en-US" sz="4400" b="1" dirty="0">
                <a:solidFill>
                  <a:schemeClr val="bg1"/>
                </a:solidFill>
                <a:latin typeface="Times New Roman" pitchFamily="18" charset="0"/>
                <a:cs typeface="Times New Roman" pitchFamily="18" charset="0"/>
              </a:rPr>
              <a:t/>
            </a:r>
            <a:br>
              <a:rPr lang="en-US" sz="4400" b="1" dirty="0">
                <a:solidFill>
                  <a:schemeClr val="bg1"/>
                </a:solidFill>
                <a:latin typeface="Times New Roman" pitchFamily="18" charset="0"/>
                <a:cs typeface="Times New Roman" pitchFamily="18" charset="0"/>
              </a:rPr>
            </a:br>
            <a:r>
              <a:rPr lang="en-US" sz="4400" b="1" dirty="0" smtClean="0">
                <a:solidFill>
                  <a:schemeClr val="bg1"/>
                </a:solidFill>
                <a:latin typeface="Times New Roman" pitchFamily="18" charset="0"/>
                <a:cs typeface="Times New Roman" pitchFamily="18" charset="0"/>
              </a:rPr>
              <a:t/>
            </a:r>
            <a:br>
              <a:rPr lang="en-US" sz="4400" b="1" dirty="0" smtClean="0">
                <a:solidFill>
                  <a:schemeClr val="bg1"/>
                </a:solidFill>
                <a:latin typeface="Times New Roman" pitchFamily="18" charset="0"/>
                <a:cs typeface="Times New Roman" pitchFamily="18" charset="0"/>
              </a:rPr>
            </a:br>
            <a:r>
              <a:rPr lang="en-US" sz="4400" b="1" dirty="0">
                <a:solidFill>
                  <a:schemeClr val="bg1"/>
                </a:solidFill>
                <a:latin typeface="Times New Roman" pitchFamily="18" charset="0"/>
                <a:cs typeface="Times New Roman" pitchFamily="18" charset="0"/>
              </a:rPr>
              <a:t/>
            </a:r>
            <a:br>
              <a:rPr lang="en-US" sz="4400" b="1" dirty="0">
                <a:solidFill>
                  <a:schemeClr val="bg1"/>
                </a:solidFill>
                <a:latin typeface="Times New Roman" pitchFamily="18" charset="0"/>
                <a:cs typeface="Times New Roman" pitchFamily="18" charset="0"/>
              </a:rPr>
            </a:br>
            <a:r>
              <a:rPr lang="en-US" sz="4400" b="1" dirty="0" smtClean="0">
                <a:solidFill>
                  <a:schemeClr val="bg1"/>
                </a:solidFill>
                <a:latin typeface="Times New Roman" pitchFamily="18" charset="0"/>
                <a:cs typeface="Times New Roman" pitchFamily="18" charset="0"/>
              </a:rPr>
              <a:t/>
            </a:r>
            <a:br>
              <a:rPr lang="en-US" sz="4400" b="1" dirty="0" smtClean="0">
                <a:solidFill>
                  <a:schemeClr val="bg1"/>
                </a:solidFill>
                <a:latin typeface="Times New Roman" pitchFamily="18" charset="0"/>
                <a:cs typeface="Times New Roman" pitchFamily="18" charset="0"/>
              </a:rPr>
            </a:br>
            <a:r>
              <a:rPr lang="en-US" sz="4400" b="1" dirty="0">
                <a:solidFill>
                  <a:schemeClr val="bg1"/>
                </a:solidFill>
                <a:latin typeface="Times New Roman" pitchFamily="18" charset="0"/>
                <a:cs typeface="Times New Roman" pitchFamily="18" charset="0"/>
              </a:rPr>
              <a:t/>
            </a:r>
            <a:br>
              <a:rPr lang="en-US" sz="4400" b="1" dirty="0">
                <a:solidFill>
                  <a:schemeClr val="bg1"/>
                </a:solidFill>
                <a:latin typeface="Times New Roman" pitchFamily="18" charset="0"/>
                <a:cs typeface="Times New Roman" pitchFamily="18" charset="0"/>
              </a:rPr>
            </a:br>
            <a:r>
              <a:rPr lang="en-US" sz="4400" b="1" dirty="0" smtClean="0">
                <a:solidFill>
                  <a:schemeClr val="bg1"/>
                </a:solidFill>
                <a:latin typeface="Times New Roman" pitchFamily="18" charset="0"/>
                <a:cs typeface="Times New Roman" pitchFamily="18" charset="0"/>
              </a:rPr>
              <a:t/>
            </a:r>
            <a:br>
              <a:rPr lang="en-US" sz="4400" b="1" dirty="0" smtClean="0">
                <a:solidFill>
                  <a:schemeClr val="bg1"/>
                </a:solidFill>
                <a:latin typeface="Times New Roman" pitchFamily="18" charset="0"/>
                <a:cs typeface="Times New Roman" pitchFamily="18" charset="0"/>
              </a:rPr>
            </a:br>
            <a:r>
              <a:rPr lang="en-US" sz="3600" b="1" dirty="0" smtClean="0">
                <a:solidFill>
                  <a:schemeClr val="bg1"/>
                </a:solidFill>
                <a:latin typeface="Times New Roman" pitchFamily="18" charset="0"/>
                <a:cs typeface="Times New Roman" pitchFamily="18" charset="0"/>
              </a:rPr>
              <a:t>Implementation of Excise Stamps on Packets of Cigarettes and Alcoholic Products</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a:latin typeface="Arial" pitchFamily="34" charset="0"/>
                <a:cs typeface="Arial" pitchFamily="34" charset="0"/>
              </a:rPr>
              <a:t/>
            </a:r>
            <a:br>
              <a:rPr lang="en-US" sz="3200" dirty="0">
                <a:latin typeface="Arial" pitchFamily="34" charset="0"/>
                <a:cs typeface="Arial" pitchFamily="34" charset="0"/>
              </a:rPr>
            </a:br>
            <a:r>
              <a:rPr lang="en-US" sz="2200" dirty="0" smtClean="0">
                <a:solidFill>
                  <a:schemeClr val="bg1"/>
                </a:solidFill>
                <a:latin typeface="Times New Roman" pitchFamily="18" charset="0"/>
                <a:cs typeface="Times New Roman" pitchFamily="18" charset="0"/>
              </a:rPr>
              <a:t>PRESENTED BY: </a:t>
            </a:r>
            <a:br>
              <a:rPr lang="en-US" sz="2200" dirty="0" smtClean="0">
                <a:solidFill>
                  <a:schemeClr val="bg1"/>
                </a:solidFill>
                <a:latin typeface="Times New Roman" pitchFamily="18" charset="0"/>
                <a:cs typeface="Times New Roman" pitchFamily="18" charset="0"/>
              </a:rPr>
            </a:br>
            <a:r>
              <a:rPr lang="en-US" sz="2200" dirty="0">
                <a:solidFill>
                  <a:schemeClr val="bg1"/>
                </a:solidFill>
                <a:latin typeface="Times New Roman" pitchFamily="18" charset="0"/>
                <a:cs typeface="Times New Roman" pitchFamily="18" charset="0"/>
              </a:rPr>
              <a:t/>
            </a:r>
            <a:br>
              <a:rPr lang="en-US" sz="2200" dirty="0">
                <a:solidFill>
                  <a:schemeClr val="bg1"/>
                </a:solidFill>
                <a:latin typeface="Times New Roman" pitchFamily="18" charset="0"/>
                <a:cs typeface="Times New Roman" pitchFamily="18" charset="0"/>
              </a:rPr>
            </a:br>
            <a:r>
              <a:rPr lang="en-US" sz="2200" dirty="0" err="1" smtClean="0">
                <a:solidFill>
                  <a:schemeClr val="bg1"/>
                </a:solidFill>
                <a:latin typeface="Times New Roman" pitchFamily="18" charset="0"/>
                <a:cs typeface="Times New Roman" pitchFamily="18" charset="0"/>
              </a:rPr>
              <a:t>Rajendra</a:t>
            </a:r>
            <a:r>
              <a:rPr lang="en-US" sz="2200" dirty="0" smtClean="0">
                <a:solidFill>
                  <a:schemeClr val="bg1"/>
                </a:solidFill>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Gupta Ramnarain</a:t>
            </a:r>
            <a:br>
              <a:rPr lang="en-US" sz="2200" dirty="0" smtClean="0">
                <a:solidFill>
                  <a:schemeClr val="bg1"/>
                </a:solidFill>
                <a:latin typeface="Times New Roman" pitchFamily="18" charset="0"/>
                <a:cs typeface="Times New Roman" pitchFamily="18" charset="0"/>
              </a:rPr>
            </a:br>
            <a:r>
              <a:rPr lang="en-US" sz="2200" dirty="0" smtClean="0">
                <a:solidFill>
                  <a:schemeClr val="bg1"/>
                </a:solidFill>
                <a:latin typeface="Times New Roman" pitchFamily="18" charset="0"/>
                <a:cs typeface="Times New Roman" pitchFamily="18" charset="0"/>
              </a:rPr>
              <a:t>Section Head, Excise Section</a:t>
            </a:r>
            <a:br>
              <a:rPr lang="en-US" sz="2200" dirty="0" smtClean="0">
                <a:solidFill>
                  <a:schemeClr val="bg1"/>
                </a:solidFill>
                <a:latin typeface="Times New Roman" pitchFamily="18" charset="0"/>
                <a:cs typeface="Times New Roman" pitchFamily="18" charset="0"/>
              </a:rPr>
            </a:br>
            <a:r>
              <a:rPr lang="en-US" sz="2200" dirty="0" smtClean="0">
                <a:solidFill>
                  <a:schemeClr val="bg1"/>
                </a:solidFill>
                <a:latin typeface="Times New Roman" pitchFamily="18" charset="0"/>
                <a:cs typeface="Times New Roman" pitchFamily="18" charset="0"/>
              </a:rPr>
              <a:t/>
            </a:r>
            <a:br>
              <a:rPr lang="en-US" sz="2200" dirty="0" smtClean="0">
                <a:solidFill>
                  <a:schemeClr val="bg1"/>
                </a:solidFill>
                <a:latin typeface="Times New Roman" pitchFamily="18" charset="0"/>
                <a:cs typeface="Times New Roman" pitchFamily="18" charset="0"/>
              </a:rPr>
            </a:br>
            <a:r>
              <a:rPr lang="en-US" sz="2200" dirty="0" smtClean="0">
                <a:solidFill>
                  <a:schemeClr val="bg1"/>
                </a:solidFill>
                <a:latin typeface="Times New Roman" pitchFamily="18" charset="0"/>
                <a:cs typeface="Times New Roman" pitchFamily="18" charset="0"/>
              </a:rPr>
              <a:t>Date: 08</a:t>
            </a:r>
            <a:r>
              <a:rPr lang="en-US" sz="2200" baseline="30000" dirty="0" smtClean="0">
                <a:solidFill>
                  <a:schemeClr val="bg1"/>
                </a:solidFill>
                <a:latin typeface="Times New Roman" pitchFamily="18" charset="0"/>
                <a:cs typeface="Times New Roman" pitchFamily="18" charset="0"/>
              </a:rPr>
              <a:t>th</a:t>
            </a:r>
            <a:r>
              <a:rPr lang="en-US" sz="2200" dirty="0">
                <a:solidFill>
                  <a:schemeClr val="bg1"/>
                </a:solidFill>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October 2019</a:t>
            </a:r>
            <a:r>
              <a:rPr lang="en-US" sz="2000" dirty="0">
                <a:solidFill>
                  <a:schemeClr val="bg1"/>
                </a:solidFill>
              </a:rPr>
              <a:t/>
            </a:r>
            <a:br>
              <a:rPr lang="en-US" sz="2000" dirty="0">
                <a:solidFill>
                  <a:schemeClr val="bg1"/>
                </a:solidFill>
              </a:rPr>
            </a:b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0874" y="2541180"/>
            <a:ext cx="8357191" cy="3774559"/>
          </a:xfrm>
          <a:ln>
            <a:solidFill>
              <a:schemeClr val="tx1"/>
            </a:solidFill>
          </a:ln>
        </p:spPr>
        <p:txBody>
          <a:bodyPr>
            <a:normAutofit fontScale="40000" lnSpcReduction="20000"/>
          </a:bodyPr>
          <a:lstStyle/>
          <a:p>
            <a:endParaRPr lang="en-US" sz="3400" b="1" dirty="0" smtClean="0">
              <a:latin typeface="Times New Roman" pitchFamily="18" charset="0"/>
              <a:cs typeface="Times New Roman" pitchFamily="18" charset="0"/>
            </a:endParaRPr>
          </a:p>
          <a:p>
            <a:r>
              <a:rPr lang="en-US" sz="4000" b="1" dirty="0" smtClean="0">
                <a:latin typeface="Times New Roman" pitchFamily="18" charset="0"/>
                <a:cs typeface="Times New Roman" pitchFamily="18" charset="0"/>
              </a:rPr>
              <a:t>PART B</a:t>
            </a:r>
            <a:endParaRPr lang="en-US" sz="4000" dirty="0" smtClean="0">
              <a:latin typeface="Times New Roman" pitchFamily="18" charset="0"/>
              <a:cs typeface="Times New Roman" pitchFamily="18" charset="0"/>
            </a:endParaRPr>
          </a:p>
          <a:p>
            <a:pPr algn="l"/>
            <a:r>
              <a:rPr lang="en-US" sz="4000" dirty="0" smtClean="0">
                <a:latin typeface="Times New Roman" pitchFamily="18" charset="0"/>
                <a:cs typeface="Times New Roman" pitchFamily="18" charset="0"/>
              </a:rPr>
              <a:t>To:</a:t>
            </a:r>
          </a:p>
          <a:p>
            <a:pPr algn="l"/>
            <a:r>
              <a:rPr lang="en-US" sz="4000" b="1" dirty="0" smtClean="0">
                <a:latin typeface="Times New Roman" pitchFamily="18" charset="0"/>
                <a:cs typeface="Times New Roman" pitchFamily="18" charset="0"/>
              </a:rPr>
              <a:t>MRA</a:t>
            </a:r>
            <a:endParaRPr lang="en-US" sz="4000" dirty="0" smtClean="0">
              <a:latin typeface="Times New Roman" pitchFamily="18" charset="0"/>
              <a:cs typeface="Times New Roman" pitchFamily="18" charset="0"/>
            </a:endParaRPr>
          </a:p>
          <a:p>
            <a:pPr algn="l"/>
            <a:r>
              <a:rPr lang="en-US" sz="4000" b="1" dirty="0" smtClean="0">
                <a:latin typeface="Times New Roman" pitchFamily="18" charset="0"/>
                <a:cs typeface="Times New Roman" pitchFamily="18" charset="0"/>
              </a:rPr>
              <a:t>Email Address:  Excise.Customs@mra.mu</a:t>
            </a:r>
            <a:endParaRPr lang="en-US" sz="4000" dirty="0" smtClean="0">
              <a:latin typeface="Times New Roman" pitchFamily="18" charset="0"/>
              <a:cs typeface="Times New Roman" pitchFamily="18" charset="0"/>
            </a:endParaRPr>
          </a:p>
          <a:p>
            <a:pPr algn="l"/>
            <a:r>
              <a:rPr lang="en-US" sz="4000" b="1" dirty="0" smtClean="0">
                <a:latin typeface="Times New Roman" pitchFamily="18" charset="0"/>
                <a:cs typeface="Times New Roman" pitchFamily="18" charset="0"/>
              </a:rPr>
              <a:t>Subject: Affixing of excise stamps on excisable goods under item 2 of the twelfth schedule</a:t>
            </a:r>
            <a:endParaRPr lang="en-US" sz="4000" dirty="0" smtClean="0">
              <a:latin typeface="Times New Roman" pitchFamily="18" charset="0"/>
              <a:cs typeface="Times New Roman" pitchFamily="18" charset="0"/>
            </a:endParaRPr>
          </a:p>
          <a:p>
            <a:pPr algn="l"/>
            <a:r>
              <a:rPr lang="en-US" sz="4000" b="1" dirty="0" smtClean="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pPr algn="l"/>
            <a:r>
              <a:rPr lang="en-US" sz="4000" dirty="0" smtClean="0">
                <a:latin typeface="Times New Roman" pitchFamily="18" charset="0"/>
                <a:cs typeface="Times New Roman" pitchFamily="18" charset="0"/>
              </a:rPr>
              <a:t>This is to inform you that We,………………………………………………… </a:t>
            </a:r>
            <a:r>
              <a:rPr lang="en-US" sz="4000" i="1" dirty="0" smtClean="0">
                <a:latin typeface="Times New Roman" pitchFamily="18" charset="0"/>
                <a:cs typeface="Times New Roman" pitchFamily="18" charset="0"/>
              </a:rPr>
              <a:t>(company name)</a:t>
            </a:r>
            <a:r>
              <a:rPr lang="en-US" sz="4000" dirty="0" smtClean="0">
                <a:latin typeface="Times New Roman" pitchFamily="18" charset="0"/>
                <a:cs typeface="Times New Roman" pitchFamily="18" charset="0"/>
              </a:rPr>
              <a:t> of ……….…………………………………………………………………… </a:t>
            </a:r>
            <a:r>
              <a:rPr lang="en-US" sz="4000" i="1" dirty="0" smtClean="0">
                <a:latin typeface="Times New Roman" pitchFamily="18" charset="0"/>
                <a:cs typeface="Times New Roman" pitchFamily="18" charset="0"/>
              </a:rPr>
              <a:t>(company address)</a:t>
            </a:r>
            <a:r>
              <a:rPr lang="en-US" sz="4000" dirty="0" smtClean="0">
                <a:latin typeface="Times New Roman" pitchFamily="18" charset="0"/>
                <a:cs typeface="Times New Roman" pitchFamily="18" charset="0"/>
              </a:rPr>
              <a:t> represented by the undersigned……………………... …… </a:t>
            </a:r>
            <a:r>
              <a:rPr lang="en-US" sz="4000" i="1" dirty="0" smtClean="0">
                <a:latin typeface="Times New Roman" pitchFamily="18" charset="0"/>
                <a:cs typeface="Times New Roman" pitchFamily="18" charset="0"/>
              </a:rPr>
              <a:t>(name of </a:t>
            </a:r>
            <a:r>
              <a:rPr lang="en-US" sz="4000" i="1" dirty="0" err="1" smtClean="0">
                <a:latin typeface="Times New Roman" pitchFamily="18" charset="0"/>
                <a:cs typeface="Times New Roman" pitchFamily="18" charset="0"/>
              </a:rPr>
              <a:t>authorised</a:t>
            </a:r>
            <a:r>
              <a:rPr lang="en-US" sz="4000" i="1" dirty="0" smtClean="0">
                <a:latin typeface="Times New Roman" pitchFamily="18" charset="0"/>
                <a:cs typeface="Times New Roman" pitchFamily="18" charset="0"/>
              </a:rPr>
              <a:t> representative)</a:t>
            </a:r>
            <a:r>
              <a:rPr lang="en-US" sz="4000" dirty="0" smtClean="0">
                <a:latin typeface="Times New Roman" pitchFamily="18" charset="0"/>
                <a:cs typeface="Times New Roman" pitchFamily="18" charset="0"/>
              </a:rPr>
              <a:t>  have duly affixed excise stamps on the consignment of alcoholic products imported as per customs declaration no………………………………………………………..dated………………</a:t>
            </a:r>
          </a:p>
          <a:p>
            <a:pPr algn="l"/>
            <a:r>
              <a:rPr lang="en-US" sz="4000" dirty="0" smtClean="0">
                <a:latin typeface="Times New Roman" pitchFamily="18" charset="0"/>
                <a:cs typeface="Times New Roman" pitchFamily="18" charset="0"/>
              </a:rPr>
              <a:t> </a:t>
            </a:r>
          </a:p>
          <a:p>
            <a:pPr algn="l"/>
            <a:r>
              <a:rPr lang="en-US" sz="4000" dirty="0" smtClean="0">
                <a:latin typeface="Times New Roman" pitchFamily="18" charset="0"/>
                <a:cs typeface="Times New Roman" pitchFamily="18" charset="0"/>
              </a:rPr>
              <a:t>Signature of </a:t>
            </a:r>
            <a:r>
              <a:rPr lang="en-US" sz="4000" dirty="0" err="1" smtClean="0">
                <a:latin typeface="Times New Roman" pitchFamily="18" charset="0"/>
                <a:cs typeface="Times New Roman" pitchFamily="18" charset="0"/>
              </a:rPr>
              <a:t>Authorised</a:t>
            </a:r>
            <a:r>
              <a:rPr lang="en-US" sz="4000" dirty="0" smtClean="0">
                <a:latin typeface="Times New Roman" pitchFamily="18" charset="0"/>
                <a:cs typeface="Times New Roman" pitchFamily="18" charset="0"/>
              </a:rPr>
              <a:t> representative:…………………………………………………………</a:t>
            </a:r>
          </a:p>
        </p:txBody>
      </p:sp>
      <p:sp>
        <p:nvSpPr>
          <p:cNvPr id="4" name="Subtitle 2"/>
          <p:cNvSpPr txBox="1">
            <a:spLocks/>
          </p:cNvSpPr>
          <p:nvPr/>
        </p:nvSpPr>
        <p:spPr>
          <a:xfrm>
            <a:off x="3009014" y="223284"/>
            <a:ext cx="6019795" cy="978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1" dirty="0" smtClean="0">
                <a:solidFill>
                  <a:schemeClr val="bg1"/>
                </a:solidFill>
                <a:latin typeface="Times New Roman" pitchFamily="18" charset="0"/>
                <a:cs typeface="Times New Roman" pitchFamily="18" charset="0"/>
              </a:rPr>
              <a:t>Implementation of Excise Stamps on alcoholic products (cont.) </a:t>
            </a:r>
            <a:endParaRPr lang="en-US" sz="2800" b="1" dirty="0">
              <a:solidFill>
                <a:schemeClr val="bg1"/>
              </a:solidFill>
              <a:latin typeface="Times New Roman" pitchFamily="18" charset="0"/>
              <a:cs typeface="Times New Roman" pitchFamily="18" charset="0"/>
            </a:endParaRPr>
          </a:p>
        </p:txBody>
      </p:sp>
      <p:sp>
        <p:nvSpPr>
          <p:cNvPr id="2" name="TextBox 1"/>
          <p:cNvSpPr txBox="1"/>
          <p:nvPr/>
        </p:nvSpPr>
        <p:spPr>
          <a:xfrm>
            <a:off x="425302" y="1401504"/>
            <a:ext cx="8282763" cy="1077218"/>
          </a:xfrm>
          <a:prstGeom prst="rect">
            <a:avLst/>
          </a:prstGeom>
          <a:noFill/>
        </p:spPr>
        <p:txBody>
          <a:bodyPr wrap="square" rtlCol="0">
            <a:spAutoFit/>
          </a:bodyPr>
          <a:lstStyle/>
          <a:p>
            <a:r>
              <a:rPr lang="en-US" sz="1600" b="1" u="sng" dirty="0">
                <a:solidFill>
                  <a:prstClr val="black"/>
                </a:solidFill>
                <a:latin typeface="Times New Roman" pitchFamily="18" charset="0"/>
                <a:cs typeface="Times New Roman" pitchFamily="18" charset="0"/>
              </a:rPr>
              <a:t>Undertaking to affix Excise Stamps on alcoholic </a:t>
            </a:r>
            <a:r>
              <a:rPr lang="en-US" sz="1600" b="1" u="sng" dirty="0" smtClean="0">
                <a:solidFill>
                  <a:prstClr val="black"/>
                </a:solidFill>
                <a:latin typeface="Times New Roman" pitchFamily="18" charset="0"/>
                <a:cs typeface="Times New Roman" pitchFamily="18" charset="0"/>
              </a:rPr>
              <a:t>products</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After </a:t>
            </a:r>
            <a:r>
              <a:rPr lang="en-US" sz="1600" dirty="0">
                <a:latin typeface="Times New Roman" pitchFamily="18" charset="0"/>
                <a:cs typeface="Times New Roman" pitchFamily="18" charset="0"/>
              </a:rPr>
              <a:t>affixing the Excise Stamps on the alcoholic products, Part B of MRA/CUS/</a:t>
            </a:r>
            <a:r>
              <a:rPr lang="en-US" sz="1600" dirty="0" err="1">
                <a:latin typeface="Times New Roman" pitchFamily="18" charset="0"/>
                <a:cs typeface="Times New Roman" pitchFamily="18" charset="0"/>
              </a:rPr>
              <a:t>EXForm</a:t>
            </a:r>
            <a:r>
              <a:rPr lang="en-US" sz="1600" dirty="0">
                <a:latin typeface="Times New Roman" pitchFamily="18" charset="0"/>
                <a:cs typeface="Times New Roman" pitchFamily="18" charset="0"/>
              </a:rPr>
              <a:t> 5 should be returned to the Excise Section.</a:t>
            </a:r>
          </a:p>
        </p:txBody>
      </p:sp>
    </p:spTree>
    <p:extLst>
      <p:ext uri="{BB962C8B-B14F-4D97-AF65-F5344CB8AC3E}">
        <p14:creationId xmlns:p14="http://schemas.microsoft.com/office/powerpoint/2010/main" val="4152651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6176" y="1253090"/>
            <a:ext cx="7347097" cy="4881009"/>
          </a:xfrm>
        </p:spPr>
        <p:txBody>
          <a:bodyPr>
            <a:normAutofit/>
          </a:bodyPr>
          <a:lstStyle/>
          <a:p>
            <a:pPr algn="l"/>
            <a:r>
              <a:rPr lang="en-US" sz="2000" b="1" u="sng" dirty="0" smtClean="0">
                <a:latin typeface="Times New Roman" pitchFamily="18" charset="0"/>
                <a:cs typeface="Times New Roman" pitchFamily="18" charset="0"/>
              </a:rPr>
              <a:t>Implementation of Excise Stamps on Alcoholic Products</a:t>
            </a:r>
          </a:p>
          <a:p>
            <a:pPr marL="285750" indent="-285750" algn="l">
              <a:buFont typeface="Arial" pitchFamily="34" charset="0"/>
              <a:buChar char="•"/>
            </a:pPr>
            <a:r>
              <a:rPr lang="en-US" sz="2000" dirty="0" smtClean="0">
                <a:latin typeface="Times New Roman" pitchFamily="18" charset="0"/>
                <a:cs typeface="Times New Roman" pitchFamily="18" charset="0"/>
              </a:rPr>
              <a:t>Goods </a:t>
            </a:r>
            <a:r>
              <a:rPr lang="en-US" sz="2000" dirty="0">
                <a:latin typeface="Times New Roman" pitchFamily="18" charset="0"/>
                <a:cs typeface="Times New Roman" pitchFamily="18" charset="0"/>
              </a:rPr>
              <a:t>under HS Code </a:t>
            </a:r>
            <a:r>
              <a:rPr lang="en-US" sz="2000" dirty="0" smtClean="0">
                <a:latin typeface="Times New Roman" pitchFamily="18" charset="0"/>
                <a:cs typeface="Times New Roman" pitchFamily="18" charset="0"/>
              </a:rPr>
              <a:t>2208</a:t>
            </a:r>
          </a:p>
          <a:p>
            <a:pPr marL="285750" indent="-285750" algn="l">
              <a:buFont typeface="Arial" pitchFamily="34" charset="0"/>
              <a:buChar char="•"/>
            </a:pPr>
            <a:r>
              <a:rPr lang="en-US" sz="2000" dirty="0" smtClean="0">
                <a:latin typeface="Times New Roman" pitchFamily="18" charset="0"/>
                <a:cs typeface="Times New Roman" pitchFamily="18" charset="0"/>
              </a:rPr>
              <a:t>Excise </a:t>
            </a:r>
            <a:r>
              <a:rPr lang="en-US" sz="2000" dirty="0">
                <a:latin typeface="Times New Roman" pitchFamily="18" charset="0"/>
                <a:cs typeface="Times New Roman" pitchFamily="18" charset="0"/>
              </a:rPr>
              <a:t>stamps on goods of alcoholic strength of not less than 20 per cent and in containers holding 200ml </a:t>
            </a:r>
            <a:r>
              <a:rPr lang="en-US" sz="2000" dirty="0" smtClean="0">
                <a:latin typeface="Times New Roman" pitchFamily="18" charset="0"/>
                <a:cs typeface="Times New Roman" pitchFamily="18" charset="0"/>
              </a:rPr>
              <a:t>above : Whisky</a:t>
            </a:r>
            <a:r>
              <a:rPr lang="en-US" sz="2000" dirty="0">
                <a:latin typeface="Times New Roman" pitchFamily="18" charset="0"/>
                <a:cs typeface="Times New Roman" pitchFamily="18" charset="0"/>
              </a:rPr>
              <a:t>, Cognac, Brandy, Rum, Gin, Vodka, Liqueurs, Cordial, </a:t>
            </a:r>
            <a:r>
              <a:rPr lang="en-US" sz="2000" dirty="0" err="1">
                <a:latin typeface="Times New Roman" pitchFamily="18" charset="0"/>
                <a:cs typeface="Times New Roman" pitchFamily="18" charset="0"/>
              </a:rPr>
              <a:t>Tequilla</a:t>
            </a:r>
            <a:r>
              <a:rPr lang="en-US" sz="2000" dirty="0">
                <a:latin typeface="Times New Roman" pitchFamily="18" charset="0"/>
                <a:cs typeface="Times New Roman" pitchFamily="18" charset="0"/>
              </a:rPr>
              <a:t> and compounded/ad mixed spirits</a:t>
            </a:r>
          </a:p>
          <a:p>
            <a:pPr marL="285750" indent="-285750" algn="l">
              <a:buFont typeface="Arial" pitchFamily="34" charset="0"/>
              <a:buChar char="•"/>
            </a:pPr>
            <a:r>
              <a:rPr lang="en-US" sz="2000" dirty="0" smtClean="0">
                <a:latin typeface="Times New Roman" pitchFamily="18" charset="0"/>
                <a:cs typeface="Times New Roman" pitchFamily="18" charset="0"/>
              </a:rPr>
              <a:t>Application </a:t>
            </a:r>
            <a:r>
              <a:rPr lang="en-US" sz="2000" dirty="0">
                <a:latin typeface="Times New Roman" pitchFamily="18" charset="0"/>
                <a:cs typeface="Times New Roman" pitchFamily="18" charset="0"/>
              </a:rPr>
              <a:t>form </a:t>
            </a:r>
            <a:r>
              <a:rPr lang="en-US" sz="2000" dirty="0" smtClean="0">
                <a:latin typeface="Times New Roman" pitchFamily="18" charset="0"/>
                <a:cs typeface="Times New Roman" pitchFamily="18" charset="0"/>
              </a:rPr>
              <a:t>for purchase </a:t>
            </a:r>
            <a:r>
              <a:rPr lang="en-US" sz="2000" dirty="0">
                <a:latin typeface="Times New Roman" pitchFamily="18" charset="0"/>
                <a:cs typeface="Times New Roman" pitchFamily="18" charset="0"/>
              </a:rPr>
              <a:t>of Excise Stamps (MRA/CUS/EX/Form </a:t>
            </a:r>
            <a:r>
              <a:rPr lang="en-US" sz="2000" dirty="0" smtClean="0">
                <a:latin typeface="Times New Roman" pitchFamily="18" charset="0"/>
                <a:cs typeface="Times New Roman" pitchFamily="18" charset="0"/>
              </a:rPr>
              <a:t>4) to be filled by importer </a:t>
            </a:r>
          </a:p>
          <a:p>
            <a:pPr marL="285750" indent="-285750" algn="l">
              <a:buFont typeface="Arial" pitchFamily="34" charset="0"/>
              <a:buChar char="•"/>
            </a:pPr>
            <a:r>
              <a:rPr lang="en-US" sz="2000" dirty="0" smtClean="0">
                <a:latin typeface="Times New Roman" pitchFamily="18" charset="0"/>
                <a:cs typeface="Times New Roman" pitchFamily="18" charset="0"/>
              </a:rPr>
              <a:t>Form </a:t>
            </a:r>
            <a:r>
              <a:rPr lang="en-US" sz="2000" dirty="0">
                <a:latin typeface="Times New Roman" pitchFamily="18" charset="0"/>
                <a:cs typeface="Times New Roman" pitchFamily="18" charset="0"/>
              </a:rPr>
              <a:t>of undertaking (Form No. </a:t>
            </a:r>
            <a:r>
              <a:rPr lang="en-US" sz="2000" dirty="0" smtClean="0">
                <a:latin typeface="Times New Roman" pitchFamily="18" charset="0"/>
                <a:cs typeface="Times New Roman" pitchFamily="18" charset="0"/>
              </a:rPr>
              <a:t>5 – Part A) to be filled by importer - </a:t>
            </a:r>
            <a:r>
              <a:rPr lang="en-US" sz="2000" dirty="0">
                <a:latin typeface="Times New Roman" pitchFamily="18" charset="0"/>
                <a:cs typeface="Times New Roman" pitchFamily="18" charset="0"/>
              </a:rPr>
              <a:t>Undertaking from </a:t>
            </a:r>
            <a:r>
              <a:rPr lang="en-US" sz="2000" dirty="0" smtClean="0">
                <a:latin typeface="Times New Roman" pitchFamily="18" charset="0"/>
                <a:cs typeface="Times New Roman" pitchFamily="18" charset="0"/>
              </a:rPr>
              <a:t>Importers for affixing </a:t>
            </a:r>
            <a:r>
              <a:rPr lang="en-US" sz="2000" dirty="0">
                <a:latin typeface="Times New Roman" pitchFamily="18" charset="0"/>
                <a:cs typeface="Times New Roman" pitchFamily="18" charset="0"/>
              </a:rPr>
              <a:t>of excise stamps on excisable goods </a:t>
            </a:r>
            <a:r>
              <a:rPr lang="en-US" sz="2000" dirty="0" smtClean="0">
                <a:latin typeface="Times New Roman" pitchFamily="18" charset="0"/>
                <a:cs typeface="Times New Roman" pitchFamily="18" charset="0"/>
              </a:rPr>
              <a:t>under item </a:t>
            </a:r>
            <a:r>
              <a:rPr lang="en-US" sz="2000" dirty="0">
                <a:latin typeface="Times New Roman" pitchFamily="18" charset="0"/>
                <a:cs typeface="Times New Roman" pitchFamily="18" charset="0"/>
              </a:rPr>
              <a:t>2 of the twelfth </a:t>
            </a:r>
            <a:r>
              <a:rPr lang="en-US" sz="2000" dirty="0" smtClean="0">
                <a:latin typeface="Times New Roman" pitchFamily="18" charset="0"/>
                <a:cs typeface="Times New Roman" pitchFamily="18" charset="0"/>
              </a:rPr>
              <a:t>schedule</a:t>
            </a:r>
          </a:p>
          <a:p>
            <a:pPr marL="285750" indent="-285750" algn="l">
              <a:buFont typeface="Arial" pitchFamily="34" charset="0"/>
              <a:buChar char="•"/>
            </a:pPr>
            <a:r>
              <a:rPr lang="en-US" sz="2000" dirty="0" smtClean="0">
                <a:latin typeface="Times New Roman" pitchFamily="18" charset="0"/>
                <a:cs typeface="Times New Roman" pitchFamily="18" charset="0"/>
              </a:rPr>
              <a:t>Payment receipts for purchase of Excise Stamps to be submitted</a:t>
            </a:r>
            <a:endParaRPr lang="en-US" sz="2000" dirty="0">
              <a:latin typeface="Times New Roman" pitchFamily="18" charset="0"/>
              <a:cs typeface="Times New Roman" pitchFamily="18" charset="0"/>
            </a:endParaRPr>
          </a:p>
          <a:p>
            <a:pPr marL="285750" indent="-285750" algn="l">
              <a:buFont typeface="Arial" pitchFamily="34" charset="0"/>
              <a:buChar char="•"/>
            </a:pPr>
            <a:r>
              <a:rPr lang="en-US" sz="2000" dirty="0" smtClean="0">
                <a:latin typeface="Times New Roman" pitchFamily="18" charset="0"/>
                <a:cs typeface="Times New Roman" pitchFamily="18" charset="0"/>
              </a:rPr>
              <a:t>All above documents to be uploaded </a:t>
            </a:r>
            <a:r>
              <a:rPr lang="en-US" sz="2000" dirty="0">
                <a:latin typeface="Times New Roman" pitchFamily="18" charset="0"/>
                <a:cs typeface="Times New Roman" pitchFamily="18" charset="0"/>
              </a:rPr>
              <a:t>as attached documents to Customs Declaration</a:t>
            </a:r>
          </a:p>
          <a:p>
            <a:pPr marL="285750" indent="-285750" algn="l">
              <a:buFont typeface="Arial" pitchFamily="34" charset="0"/>
              <a:buChar char="•"/>
            </a:pPr>
            <a:endParaRPr lang="en-US" sz="1600" dirty="0">
              <a:latin typeface="Times New Roman" pitchFamily="18" charset="0"/>
              <a:cs typeface="Times New Roman" pitchFamily="18" charset="0"/>
            </a:endParaRPr>
          </a:p>
          <a:p>
            <a:pPr marL="457200" indent="-457200" algn="l">
              <a:buFont typeface="Arial" pitchFamily="34" charset="0"/>
              <a:buChar char="•"/>
            </a:pPr>
            <a:endParaRPr lang="en-US" sz="2000" b="1" dirty="0" smtClean="0">
              <a:latin typeface="Times New Roman" pitchFamily="18" charset="0"/>
              <a:cs typeface="Times New Roman" pitchFamily="18" charset="0"/>
            </a:endParaRPr>
          </a:p>
          <a:p>
            <a:pPr algn="l"/>
            <a:endParaRPr lang="en-US" sz="3200" dirty="0"/>
          </a:p>
        </p:txBody>
      </p:sp>
      <p:sp>
        <p:nvSpPr>
          <p:cNvPr id="4" name="Subtitle 2"/>
          <p:cNvSpPr txBox="1">
            <a:spLocks/>
          </p:cNvSpPr>
          <p:nvPr/>
        </p:nvSpPr>
        <p:spPr>
          <a:xfrm>
            <a:off x="3009014" y="223284"/>
            <a:ext cx="6019795" cy="978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1" dirty="0" smtClean="0">
                <a:solidFill>
                  <a:schemeClr val="bg1"/>
                </a:solidFill>
                <a:latin typeface="Times New Roman" pitchFamily="18" charset="0"/>
                <a:cs typeface="Times New Roman" pitchFamily="18" charset="0"/>
              </a:rPr>
              <a:t>Implementation of Excise Stamps on alcoholic products (cont.)</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16642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6177" y="1733551"/>
            <a:ext cx="7767748" cy="4267200"/>
          </a:xfrm>
        </p:spPr>
        <p:txBody>
          <a:bodyPr>
            <a:normAutofit/>
          </a:bodyPr>
          <a:lstStyle/>
          <a:p>
            <a:pPr algn="l"/>
            <a:r>
              <a:rPr lang="en-US" sz="2000" b="1" u="sng" dirty="0" smtClean="0">
                <a:solidFill>
                  <a:prstClr val="black"/>
                </a:solidFill>
                <a:latin typeface="Times New Roman" pitchFamily="18" charset="0"/>
                <a:cs typeface="Times New Roman" pitchFamily="18" charset="0"/>
              </a:rPr>
              <a:t>Budget Speech Tax Administration</a:t>
            </a:r>
          </a:p>
          <a:p>
            <a:pPr marL="285750" indent="-285750" algn="l">
              <a:lnSpc>
                <a:spcPct val="100000"/>
              </a:lnSpc>
              <a:buFont typeface="Arial" pitchFamily="34" charset="0"/>
              <a:buChar char="•"/>
            </a:pPr>
            <a:r>
              <a:rPr lang="en-US" sz="2000" dirty="0">
                <a:latin typeface="Times New Roman" pitchFamily="18" charset="0"/>
                <a:cs typeface="Times New Roman" pitchFamily="18" charset="0"/>
              </a:rPr>
              <a:t>Presently, it is mandatory to affix tax stamps on bottles of spirits, such as whisky and rum of an alcoholic strength of not less than 20 per cent and in containers holding 200ml and above</a:t>
            </a:r>
            <a:r>
              <a:rPr lang="en-US" sz="2000" dirty="0" smtClean="0">
                <a:latin typeface="Times New Roman" pitchFamily="18" charset="0"/>
                <a:cs typeface="Times New Roman" pitchFamily="18" charset="0"/>
              </a:rPr>
              <a:t>. </a:t>
            </a:r>
          </a:p>
          <a:p>
            <a:pPr marL="285750" indent="-285750" algn="l">
              <a:lnSpc>
                <a:spcPct val="100000"/>
              </a:lnSpc>
              <a:buFont typeface="Arial" pitchFamily="34" charset="0"/>
              <a:buChar char="•"/>
            </a:pPr>
            <a:r>
              <a:rPr lang="en-US" sz="2000" dirty="0">
                <a:latin typeface="Times New Roman" pitchFamily="18" charset="0"/>
                <a:cs typeface="Times New Roman" pitchFamily="18" charset="0"/>
              </a:rPr>
              <a:t>This obligation will be extended to all alcoholic products in containers holding 50ml and above, including beer and wine.</a:t>
            </a:r>
          </a:p>
          <a:p>
            <a:pPr marL="285750" indent="-285750" algn="l">
              <a:lnSpc>
                <a:spcPct val="100000"/>
              </a:lnSpc>
              <a:buFont typeface="Arial" pitchFamily="34" charset="0"/>
              <a:buChar char="•"/>
            </a:pPr>
            <a:r>
              <a:rPr lang="en-US" sz="2000" dirty="0" smtClean="0">
                <a:latin typeface="Times New Roman" pitchFamily="18" charset="0"/>
                <a:cs typeface="Times New Roman" pitchFamily="18" charset="0"/>
              </a:rPr>
              <a:t>Regulations </a:t>
            </a:r>
            <a:r>
              <a:rPr lang="en-US" sz="2000" dirty="0">
                <a:latin typeface="Times New Roman" pitchFamily="18" charset="0"/>
                <a:cs typeface="Times New Roman" pitchFamily="18" charset="0"/>
              </a:rPr>
              <a:t>on affixing excise stamps on </a:t>
            </a:r>
            <a:r>
              <a:rPr lang="en-US" sz="2000" dirty="0" smtClean="0">
                <a:latin typeface="Times New Roman" pitchFamily="18" charset="0"/>
                <a:cs typeface="Times New Roman" pitchFamily="18" charset="0"/>
              </a:rPr>
              <a:t>alcoholic </a:t>
            </a:r>
            <a:r>
              <a:rPr lang="en-US" sz="2000" dirty="0">
                <a:latin typeface="Times New Roman" pitchFamily="18" charset="0"/>
                <a:cs typeface="Times New Roman" pitchFamily="18" charset="0"/>
              </a:rPr>
              <a:t>products of more than 50 </a:t>
            </a:r>
            <a:r>
              <a:rPr lang="en-US" sz="2000" dirty="0" smtClean="0">
                <a:latin typeface="Times New Roman" pitchFamily="18" charset="0"/>
                <a:cs typeface="Times New Roman" pitchFamily="18" charset="0"/>
              </a:rPr>
              <a:t>ml, wine </a:t>
            </a:r>
            <a:r>
              <a:rPr lang="en-US" sz="2000" dirty="0">
                <a:latin typeface="Times New Roman" pitchFamily="18" charset="0"/>
                <a:cs typeface="Times New Roman" pitchFamily="18" charset="0"/>
              </a:rPr>
              <a:t>and beer </a:t>
            </a:r>
            <a:r>
              <a:rPr lang="en-US" sz="2000" dirty="0" smtClean="0">
                <a:latin typeface="Times New Roman" pitchFamily="18" charset="0"/>
                <a:cs typeface="Times New Roman" pitchFamily="18" charset="0"/>
              </a:rPr>
              <a:t>shall </a:t>
            </a:r>
            <a:r>
              <a:rPr lang="en-US" sz="2000" dirty="0">
                <a:latin typeface="Times New Roman" pitchFamily="18" charset="0"/>
                <a:cs typeface="Times New Roman" pitchFamily="18" charset="0"/>
              </a:rPr>
              <a:t>come into operation on </a:t>
            </a:r>
            <a:r>
              <a:rPr lang="en-US" sz="2000" dirty="0" smtClean="0">
                <a:latin typeface="Times New Roman" pitchFamily="18" charset="0"/>
                <a:cs typeface="Times New Roman" pitchFamily="18" charset="0"/>
              </a:rPr>
              <a:t> 03 February 2020.</a:t>
            </a:r>
            <a:endParaRPr lang="en-US" sz="2000" dirty="0">
              <a:latin typeface="Times New Roman" pitchFamily="18" charset="0"/>
              <a:cs typeface="Times New Roman" pitchFamily="18" charset="0"/>
            </a:endParaRPr>
          </a:p>
          <a:p>
            <a:pPr marL="285750" indent="-285750" algn="l">
              <a:lnSpc>
                <a:spcPct val="100000"/>
              </a:lnSpc>
              <a:buFont typeface="Arial" pitchFamily="34" charset="0"/>
              <a:buChar char="•"/>
            </a:pPr>
            <a:endParaRPr lang="en-US" sz="2000" dirty="0">
              <a:latin typeface="Times New Roman" pitchFamily="18" charset="0"/>
              <a:cs typeface="Times New Roman" pitchFamily="18" charset="0"/>
            </a:endParaRPr>
          </a:p>
        </p:txBody>
      </p:sp>
      <p:sp>
        <p:nvSpPr>
          <p:cNvPr id="4" name="Subtitle 2"/>
          <p:cNvSpPr txBox="1">
            <a:spLocks/>
          </p:cNvSpPr>
          <p:nvPr/>
        </p:nvSpPr>
        <p:spPr>
          <a:xfrm>
            <a:off x="3009014" y="223284"/>
            <a:ext cx="6019795" cy="978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1" dirty="0" smtClean="0">
                <a:solidFill>
                  <a:schemeClr val="bg1"/>
                </a:solidFill>
                <a:latin typeface="Times New Roman" pitchFamily="18" charset="0"/>
                <a:cs typeface="Times New Roman" pitchFamily="18" charset="0"/>
              </a:rPr>
              <a:t>Implementation of Excise Stamps on alcoholic products </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12707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97" r="19970"/>
          <a:stretch/>
        </p:blipFill>
        <p:spPr bwMode="auto">
          <a:xfrm>
            <a:off x="368136" y="1208806"/>
            <a:ext cx="7612082" cy="501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a:spLocks noGrp="1"/>
          </p:cNvSpPr>
          <p:nvPr>
            <p:ph type="subTitle" idx="1"/>
          </p:nvPr>
        </p:nvSpPr>
        <p:spPr>
          <a:xfrm>
            <a:off x="3526532" y="403498"/>
            <a:ext cx="5130802" cy="351895"/>
          </a:xfrm>
        </p:spPr>
        <p:txBody>
          <a:bodyPr>
            <a:noAutofit/>
          </a:bodyPr>
          <a:lstStyle/>
          <a:p>
            <a:pPr algn="r"/>
            <a:r>
              <a:rPr lang="en-US" sz="2800" b="1" dirty="0">
                <a:solidFill>
                  <a:schemeClr val="bg1"/>
                </a:solidFill>
              </a:rPr>
              <a:t>Twelfth Schedule </a:t>
            </a:r>
            <a:endParaRPr lang="en-US"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8854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396"/>
          <a:stretch/>
        </p:blipFill>
        <p:spPr bwMode="auto">
          <a:xfrm>
            <a:off x="439948" y="1447800"/>
            <a:ext cx="7469018" cy="470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a:spLocks noGrp="1"/>
          </p:cNvSpPr>
          <p:nvPr>
            <p:ph type="subTitle" idx="1"/>
          </p:nvPr>
        </p:nvSpPr>
        <p:spPr>
          <a:xfrm>
            <a:off x="3526532" y="403498"/>
            <a:ext cx="5130802" cy="351895"/>
          </a:xfrm>
        </p:spPr>
        <p:txBody>
          <a:bodyPr>
            <a:noAutofit/>
          </a:bodyPr>
          <a:lstStyle/>
          <a:p>
            <a:pPr algn="r"/>
            <a:r>
              <a:rPr lang="en-US" sz="2800" b="1" dirty="0">
                <a:solidFill>
                  <a:schemeClr val="bg1"/>
                </a:solidFill>
              </a:rPr>
              <a:t>Twelfth Schedule (</a:t>
            </a:r>
            <a:r>
              <a:rPr lang="en-US" sz="2800" b="1" dirty="0" err="1">
                <a:solidFill>
                  <a:schemeClr val="bg1"/>
                </a:solidFill>
              </a:rPr>
              <a:t>cntd</a:t>
            </a:r>
            <a:r>
              <a:rPr lang="en-US" sz="2800" b="1" dirty="0">
                <a:solidFill>
                  <a:schemeClr val="bg1"/>
                </a:solidFill>
              </a:rPr>
              <a:t>) </a:t>
            </a:r>
            <a:endParaRPr lang="en-US"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8184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3678932" y="437084"/>
            <a:ext cx="5130802" cy="3518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2800" b="1" dirty="0">
                <a:solidFill>
                  <a:schemeClr val="bg1"/>
                </a:solidFill>
                <a:latin typeface="Times New Roman" pitchFamily="18" charset="0"/>
                <a:cs typeface="Times New Roman" pitchFamily="18" charset="0"/>
              </a:rPr>
              <a:t>Specifications of Excise Stamps</a:t>
            </a:r>
          </a:p>
        </p:txBody>
      </p:sp>
      <p:sp>
        <p:nvSpPr>
          <p:cNvPr id="2" name="TextBox 1"/>
          <p:cNvSpPr txBox="1"/>
          <p:nvPr/>
        </p:nvSpPr>
        <p:spPr>
          <a:xfrm>
            <a:off x="805386" y="1650301"/>
            <a:ext cx="7424214" cy="3416320"/>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The manufacturer of these excisable products should have the machine and equipment for affixing </a:t>
            </a:r>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excise stamps as per the above specifications with respect to the dimension.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excise stamps for alcoholic products differ from that of wine and beer in terms of material used for the manufacture of the excise stamps as beer and wine are basically consumed chilled.</a:t>
            </a:r>
          </a:p>
        </p:txBody>
      </p:sp>
    </p:spTree>
    <p:extLst>
      <p:ext uri="{BB962C8B-B14F-4D97-AF65-F5344CB8AC3E}">
        <p14:creationId xmlns:p14="http://schemas.microsoft.com/office/powerpoint/2010/main" val="1242122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59" b="3368"/>
          <a:stretch/>
        </p:blipFill>
        <p:spPr>
          <a:xfrm>
            <a:off x="1283264" y="2327563"/>
            <a:ext cx="1132664" cy="31469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rot="16200000">
            <a:off x="4192892" y="3438933"/>
            <a:ext cx="381000" cy="992585"/>
          </a:xfrm>
          <a:prstGeom prst="downArrow">
            <a:avLst>
              <a:gd name="adj1" fmla="val 2850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001" t="7785" r="28614" b="3699"/>
          <a:stretch/>
        </p:blipFill>
        <p:spPr bwMode="auto">
          <a:xfrm>
            <a:off x="5520096" y="2244383"/>
            <a:ext cx="974542" cy="394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1331899" y="2178233"/>
            <a:ext cx="10353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48198" y="2327563"/>
            <a:ext cx="0" cy="3016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547093" y="2129031"/>
            <a:ext cx="974542" cy="3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44450" y="2161204"/>
            <a:ext cx="0" cy="41089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005" y="1205669"/>
            <a:ext cx="3488927" cy="584775"/>
          </a:xfrm>
          <a:prstGeom prst="rect">
            <a:avLst/>
          </a:prstGeom>
          <a:solidFill>
            <a:schemeClr val="accent1">
              <a:lumMod val="60000"/>
              <a:lumOff val="40000"/>
            </a:schemeClr>
          </a:solidFill>
        </p:spPr>
        <p:txBody>
          <a:bodyPr wrap="square" rtlCol="0">
            <a:spAutoFit/>
          </a:bodyPr>
          <a:lstStyle/>
          <a:p>
            <a:pPr algn="ctr"/>
            <a:r>
              <a:rPr lang="en-US" sz="1600" b="1" dirty="0">
                <a:latin typeface="Times New Roman" pitchFamily="18" charset="0"/>
                <a:cs typeface="Times New Roman" pitchFamily="18" charset="0"/>
              </a:rPr>
              <a:t>ACTUAL - ALCOHOLIC PRODUCTS</a:t>
            </a:r>
          </a:p>
        </p:txBody>
      </p:sp>
      <p:sp>
        <p:nvSpPr>
          <p:cNvPr id="20" name="TextBox 19"/>
          <p:cNvSpPr txBox="1"/>
          <p:nvPr/>
        </p:nvSpPr>
        <p:spPr>
          <a:xfrm>
            <a:off x="4555885" y="1178884"/>
            <a:ext cx="2968865" cy="584775"/>
          </a:xfrm>
          <a:prstGeom prst="rect">
            <a:avLst/>
          </a:prstGeom>
          <a:solidFill>
            <a:schemeClr val="accent1">
              <a:lumMod val="60000"/>
              <a:lumOff val="40000"/>
            </a:schemeClr>
          </a:solidFill>
        </p:spPr>
        <p:txBody>
          <a:bodyPr wrap="square" rtlCol="0">
            <a:spAutoFit/>
          </a:bodyPr>
          <a:lstStyle>
            <a:defPPr>
              <a:defRPr lang="en-US"/>
            </a:defPPr>
            <a:lvl1pPr algn="ctr">
              <a:defRPr b="1"/>
            </a:lvl1pPr>
          </a:lstStyle>
          <a:p>
            <a:r>
              <a:rPr lang="en-US" sz="1600" dirty="0">
                <a:latin typeface="Times New Roman" pitchFamily="18" charset="0"/>
                <a:cs typeface="Times New Roman" pitchFamily="18" charset="0"/>
              </a:rPr>
              <a:t>PROPOSED - WINE AND BEER</a:t>
            </a:r>
          </a:p>
        </p:txBody>
      </p:sp>
      <p:sp>
        <p:nvSpPr>
          <p:cNvPr id="22" name="Subtitle 2"/>
          <p:cNvSpPr txBox="1">
            <a:spLocks/>
          </p:cNvSpPr>
          <p:nvPr/>
        </p:nvSpPr>
        <p:spPr>
          <a:xfrm>
            <a:off x="3678932" y="437084"/>
            <a:ext cx="5130802" cy="3518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2800" b="1" dirty="0">
                <a:solidFill>
                  <a:schemeClr val="bg1"/>
                </a:solidFill>
                <a:latin typeface="Times New Roman" pitchFamily="18" charset="0"/>
                <a:cs typeface="Times New Roman" pitchFamily="18" charset="0"/>
              </a:rPr>
              <a:t>Specifications of Excise Stamps</a:t>
            </a:r>
          </a:p>
        </p:txBody>
      </p:sp>
      <p:sp>
        <p:nvSpPr>
          <p:cNvPr id="19" name="TextBox 18"/>
          <p:cNvSpPr txBox="1"/>
          <p:nvPr/>
        </p:nvSpPr>
        <p:spPr>
          <a:xfrm>
            <a:off x="1409088" y="1826530"/>
            <a:ext cx="881013" cy="369332"/>
          </a:xfrm>
          <a:prstGeom prst="rect">
            <a:avLst/>
          </a:prstGeom>
          <a:noFill/>
        </p:spPr>
        <p:txBody>
          <a:bodyPr wrap="square" rtlCol="0">
            <a:spAutoFit/>
          </a:bodyPr>
          <a:lstStyle/>
          <a:p>
            <a:r>
              <a:rPr lang="en-US" dirty="0">
                <a:latin typeface="Times New Roman" pitchFamily="18" charset="0"/>
                <a:cs typeface="Times New Roman" pitchFamily="18" charset="0"/>
              </a:rPr>
              <a:t>18mm</a:t>
            </a:r>
          </a:p>
        </p:txBody>
      </p:sp>
      <p:sp>
        <p:nvSpPr>
          <p:cNvPr id="21" name="TextBox 20"/>
          <p:cNvSpPr txBox="1"/>
          <p:nvPr/>
        </p:nvSpPr>
        <p:spPr>
          <a:xfrm>
            <a:off x="2764532" y="3769591"/>
            <a:ext cx="914400" cy="369332"/>
          </a:xfrm>
          <a:prstGeom prst="rect">
            <a:avLst/>
          </a:prstGeom>
          <a:noFill/>
        </p:spPr>
        <p:txBody>
          <a:bodyPr wrap="square" rtlCol="0">
            <a:spAutoFit/>
          </a:bodyPr>
          <a:lstStyle/>
          <a:p>
            <a:r>
              <a:rPr lang="en-US" dirty="0">
                <a:latin typeface="Times New Roman" pitchFamily="18" charset="0"/>
                <a:cs typeface="Times New Roman" pitchFamily="18" charset="0"/>
              </a:rPr>
              <a:t>40mm</a:t>
            </a:r>
          </a:p>
        </p:txBody>
      </p:sp>
      <p:sp>
        <p:nvSpPr>
          <p:cNvPr id="23" name="TextBox 22"/>
          <p:cNvSpPr txBox="1"/>
          <p:nvPr/>
        </p:nvSpPr>
        <p:spPr>
          <a:xfrm>
            <a:off x="5562042" y="1765193"/>
            <a:ext cx="890650" cy="369332"/>
          </a:xfrm>
          <a:prstGeom prst="rect">
            <a:avLst/>
          </a:prstGeom>
          <a:noFill/>
        </p:spPr>
        <p:txBody>
          <a:bodyPr wrap="square" rtlCol="0">
            <a:spAutoFit/>
          </a:bodyPr>
          <a:lstStyle/>
          <a:p>
            <a:r>
              <a:rPr lang="en-US" dirty="0">
                <a:latin typeface="Times New Roman" pitchFamily="18" charset="0"/>
                <a:cs typeface="Times New Roman" pitchFamily="18" charset="0"/>
              </a:rPr>
              <a:t>15mm</a:t>
            </a:r>
          </a:p>
        </p:txBody>
      </p:sp>
      <p:sp>
        <p:nvSpPr>
          <p:cNvPr id="24" name="TextBox 23"/>
          <p:cNvSpPr txBox="1"/>
          <p:nvPr/>
        </p:nvSpPr>
        <p:spPr>
          <a:xfrm>
            <a:off x="6885710" y="3769591"/>
            <a:ext cx="807522" cy="369332"/>
          </a:xfrm>
          <a:prstGeom prst="rect">
            <a:avLst/>
          </a:prstGeom>
          <a:noFill/>
        </p:spPr>
        <p:txBody>
          <a:bodyPr wrap="square" rtlCol="0">
            <a:spAutoFit/>
          </a:bodyPr>
          <a:lstStyle/>
          <a:p>
            <a:r>
              <a:rPr lang="en-US" dirty="0">
                <a:latin typeface="Times New Roman" pitchFamily="18" charset="0"/>
                <a:cs typeface="Times New Roman" pitchFamily="18" charset="0"/>
              </a:rPr>
              <a:t>4</a:t>
            </a:r>
            <a:r>
              <a:rPr lang="en-US" dirty="0" smtClean="0">
                <a:latin typeface="Times New Roman" pitchFamily="18" charset="0"/>
                <a:cs typeface="Times New Roman" pitchFamily="18" charset="0"/>
              </a:rPr>
              <a:t>0mm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34156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6746" y="1666359"/>
            <a:ext cx="6858000" cy="1655763"/>
          </a:xfrm>
        </p:spPr>
        <p:txBody>
          <a:bodyPr/>
          <a:lstStyle/>
          <a:p>
            <a:pPr algn="l"/>
            <a:r>
              <a:rPr lang="en-US" dirty="0">
                <a:latin typeface="Times New Roman" pitchFamily="18" charset="0"/>
                <a:cs typeface="Times New Roman" pitchFamily="18" charset="0"/>
              </a:rPr>
              <a:t>The following bottles have been used as samples for affixing excise stamps and are refrigerated since </a:t>
            </a:r>
            <a:r>
              <a:rPr lang="en-US" b="1" dirty="0">
                <a:latin typeface="Times New Roman" pitchFamily="18" charset="0"/>
                <a:cs typeface="Times New Roman" pitchFamily="18" charset="0"/>
              </a:rPr>
              <a:t>October 2018</a:t>
            </a:r>
          </a:p>
        </p:txBody>
      </p:sp>
      <p:pic>
        <p:nvPicPr>
          <p:cNvPr id="1026" name="Picture 2" descr="C:\Users\User\Desktop\IMG_9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643" y="2885703"/>
            <a:ext cx="1375062" cy="34211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IMG_9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523" y="2885705"/>
            <a:ext cx="1303892" cy="3421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IMG_9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266654" y="2885703"/>
            <a:ext cx="1369754" cy="342112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3336966" y="403497"/>
            <a:ext cx="5985164" cy="3518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800" b="1" dirty="0">
                <a:solidFill>
                  <a:schemeClr val="bg1"/>
                </a:solidFill>
                <a:latin typeface="Times New Roman" pitchFamily="18" charset="0"/>
                <a:cs typeface="Times New Roman" pitchFamily="18" charset="0"/>
              </a:rPr>
              <a:t>Excise Stamps on Beer and Wine</a:t>
            </a:r>
          </a:p>
        </p:txBody>
      </p:sp>
    </p:spTree>
    <p:extLst>
      <p:ext uri="{BB962C8B-B14F-4D97-AF65-F5344CB8AC3E}">
        <p14:creationId xmlns:p14="http://schemas.microsoft.com/office/powerpoint/2010/main" val="2284871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98223" y="403497"/>
            <a:ext cx="5985164" cy="351895"/>
          </a:xfrm>
        </p:spPr>
        <p:txBody>
          <a:bodyPr>
            <a:noAutofit/>
          </a:bodyPr>
          <a:lstStyle/>
          <a:p>
            <a:pPr algn="l"/>
            <a:r>
              <a:rPr lang="en-US" sz="2800" b="1" dirty="0">
                <a:solidFill>
                  <a:schemeClr val="bg1"/>
                </a:solidFill>
                <a:latin typeface="Times New Roman" pitchFamily="18" charset="0"/>
                <a:cs typeface="Times New Roman" pitchFamily="18" charset="0"/>
              </a:rPr>
              <a:t>Application of Excise Stamps</a:t>
            </a:r>
          </a:p>
        </p:txBody>
      </p:sp>
      <p:sp>
        <p:nvSpPr>
          <p:cNvPr id="2" name="TextBox 1"/>
          <p:cNvSpPr txBox="1"/>
          <p:nvPr/>
        </p:nvSpPr>
        <p:spPr>
          <a:xfrm>
            <a:off x="938151" y="1531917"/>
            <a:ext cx="6638306" cy="6155531"/>
          </a:xfrm>
          <a:prstGeom prst="rect">
            <a:avLst/>
          </a:prstGeom>
          <a:noFill/>
        </p:spPr>
        <p:txBody>
          <a:bodyPr wrap="square" rtlCol="0">
            <a:spAutoFit/>
          </a:bodyPr>
          <a:lstStyle/>
          <a:p>
            <a:r>
              <a:rPr lang="en-US" sz="2000" b="1" dirty="0">
                <a:latin typeface="Times New Roman" pitchFamily="18" charset="0"/>
                <a:cs typeface="Times New Roman" pitchFamily="18" charset="0"/>
              </a:rPr>
              <a:t>Spirits</a:t>
            </a:r>
          </a:p>
          <a:p>
            <a:endParaRPr lang="en-US" sz="2000" b="1" dirty="0">
              <a:latin typeface="Times New Roman" pitchFamily="18" charset="0"/>
              <a:cs typeface="Times New Roman" pitchFamily="18" charset="0"/>
            </a:endParaRPr>
          </a:p>
          <a:p>
            <a:r>
              <a:rPr lang="en-US" sz="2000" dirty="0">
                <a:latin typeface="Times New Roman" pitchFamily="18" charset="0"/>
                <a:cs typeface="Times New Roman" pitchFamily="18" charset="0"/>
              </a:rPr>
              <a:t>Spirits of an alcoholic strength of not less than 0.5 per cent and in containers holding above 50 ml.</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Wine</a:t>
            </a:r>
          </a:p>
          <a:p>
            <a:endParaRPr lang="en-US"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Includes </a:t>
            </a:r>
            <a:r>
              <a:rPr lang="en-US" sz="2000" dirty="0">
                <a:latin typeface="Times New Roman" pitchFamily="18" charset="0"/>
                <a:cs typeface="Times New Roman" pitchFamily="18" charset="0"/>
              </a:rPr>
              <a:t>all types of wine </a:t>
            </a:r>
            <a:r>
              <a:rPr lang="en-US" sz="2000" dirty="0" smtClean="0">
                <a:latin typeface="Times New Roman" pitchFamily="18" charset="0"/>
                <a:cs typeface="Times New Roman" pitchFamily="18" charset="0"/>
              </a:rPr>
              <a:t>manufactured locally or imported (</a:t>
            </a:r>
            <a:r>
              <a:rPr lang="en-US" sz="2000" b="1" dirty="0" smtClean="0">
                <a:latin typeface="Times New Roman" pitchFamily="18" charset="0"/>
                <a:cs typeface="Times New Roman" pitchFamily="18" charset="0"/>
              </a:rPr>
              <a:t>excluding </a:t>
            </a:r>
            <a:r>
              <a:rPr lang="en-US" sz="2000" b="1" dirty="0">
                <a:latin typeface="Times New Roman" pitchFamily="18" charset="0"/>
                <a:cs typeface="Times New Roman" pitchFamily="18" charset="0"/>
              </a:rPr>
              <a:t>Bricks and Cans</a:t>
            </a:r>
            <a:r>
              <a:rPr lang="en-US" sz="2000"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Beer</a:t>
            </a:r>
          </a:p>
          <a:p>
            <a:endParaRPr lang="en-US" b="1" dirty="0">
              <a:latin typeface="Times New Roman" pitchFamily="18" charset="0"/>
              <a:cs typeface="Times New Roman" pitchFamily="18" charset="0"/>
            </a:endParaRPr>
          </a:p>
          <a:p>
            <a:r>
              <a:rPr lang="en-US" sz="2000" dirty="0">
                <a:latin typeface="Times New Roman" pitchFamily="18" charset="0"/>
                <a:cs typeface="Times New Roman" pitchFamily="18" charset="0"/>
              </a:rPr>
              <a:t>Bottles of any capacity (</a:t>
            </a:r>
            <a:r>
              <a:rPr lang="en-US" sz="2000" b="1" dirty="0">
                <a:latin typeface="Times New Roman" pitchFamily="18" charset="0"/>
                <a:cs typeface="Times New Roman" pitchFamily="18" charset="0"/>
              </a:rPr>
              <a:t>excluding Cans, Kegs, Bricks and any other similar container</a:t>
            </a:r>
            <a:r>
              <a:rPr lang="en-US" sz="2000" dirty="0">
                <a:latin typeface="Times New Roman" pitchFamily="18" charset="0"/>
                <a:cs typeface="Times New Roman" pitchFamily="18" charset="0"/>
              </a:rPr>
              <a:t>).</a:t>
            </a: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29135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1" y="1353044"/>
            <a:ext cx="8861192" cy="4952506"/>
          </a:xfrm>
        </p:spPr>
        <p:txBody>
          <a:bodyPr>
            <a:normAutofit/>
          </a:bodyPr>
          <a:lstStyle/>
          <a:p>
            <a:pPr>
              <a:lnSpc>
                <a:spcPct val="100000"/>
              </a:lnSpc>
            </a:pPr>
            <a:r>
              <a:rPr lang="en-US" b="1" dirty="0" smtClean="0"/>
              <a:t>S25(2)(e) of the Excise Act:</a:t>
            </a:r>
          </a:p>
          <a:p>
            <a:pPr algn="l">
              <a:lnSpc>
                <a:spcPct val="100000"/>
              </a:lnSpc>
            </a:pPr>
            <a:r>
              <a:rPr lang="en-US" dirty="0" smtClean="0"/>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Director-General may, for the purpose of exercising control over excisable goods </a:t>
            </a:r>
            <a:r>
              <a:rPr lang="en-US" sz="2000" dirty="0" smtClean="0">
                <a:latin typeface="Times New Roman" pitchFamily="18" charset="0"/>
                <a:cs typeface="Times New Roman" pitchFamily="18" charset="0"/>
              </a:rPr>
              <a:t>–</a:t>
            </a:r>
          </a:p>
          <a:p>
            <a:pPr algn="l"/>
            <a:r>
              <a:rPr lang="en-US" sz="2000" dirty="0">
                <a:latin typeface="Times New Roman" pitchFamily="18" charset="0"/>
                <a:cs typeface="Times New Roman" pitchFamily="18" charset="0"/>
              </a:rPr>
              <a:t>(e) require a licensee or an importer to put markings as an alternative to excise stamps </a:t>
            </a:r>
            <a:r>
              <a:rPr lang="en-US" sz="2000" dirty="0" smtClean="0">
                <a:latin typeface="Times New Roman" pitchFamily="18" charset="0"/>
                <a:cs typeface="Times New Roman" pitchFamily="18" charset="0"/>
              </a:rPr>
              <a:t>on such </a:t>
            </a:r>
            <a:r>
              <a:rPr lang="en-US" sz="2000" dirty="0">
                <a:latin typeface="Times New Roman" pitchFamily="18" charset="0"/>
                <a:cs typeface="Times New Roman" pitchFamily="18" charset="0"/>
              </a:rPr>
              <a:t>prescribed excisable goods and in such form and manner and on such </a:t>
            </a:r>
            <a:r>
              <a:rPr lang="en-US" sz="2000" dirty="0" smtClean="0">
                <a:latin typeface="Times New Roman" pitchFamily="18" charset="0"/>
                <a:cs typeface="Times New Roman" pitchFamily="18" charset="0"/>
              </a:rPr>
              <a:t>conditions as </a:t>
            </a:r>
            <a:r>
              <a:rPr lang="en-US" sz="2000" dirty="0">
                <a:latin typeface="Times New Roman" pitchFamily="18" charset="0"/>
                <a:cs typeface="Times New Roman" pitchFamily="18" charset="0"/>
              </a:rPr>
              <a:t>the Director-General may determine</a:t>
            </a:r>
            <a:r>
              <a:rPr lang="en-US" sz="2000" dirty="0" smtClean="0">
                <a:latin typeface="Times New Roman" pitchFamily="18" charset="0"/>
                <a:cs typeface="Times New Roman" pitchFamily="18" charset="0"/>
              </a:rPr>
              <a:t>. </a:t>
            </a:r>
          </a:p>
          <a:p>
            <a:pPr algn="l"/>
            <a:endParaRPr lang="en-US" dirty="0"/>
          </a:p>
          <a:p>
            <a:pPr algn="l"/>
            <a:endParaRPr lang="en-US" b="1" dirty="0">
              <a:latin typeface="Times New Roman" pitchFamily="18" charset="0"/>
              <a:cs typeface="Times New Roman" pitchFamily="18" charset="0"/>
            </a:endParaRPr>
          </a:p>
        </p:txBody>
      </p:sp>
      <p:sp>
        <p:nvSpPr>
          <p:cNvPr id="4" name="Subtitle 2"/>
          <p:cNvSpPr txBox="1">
            <a:spLocks/>
          </p:cNvSpPr>
          <p:nvPr/>
        </p:nvSpPr>
        <p:spPr>
          <a:xfrm>
            <a:off x="3075708" y="415374"/>
            <a:ext cx="5937885" cy="5371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3200" b="1" dirty="0" smtClean="0">
                <a:solidFill>
                  <a:schemeClr val="bg1"/>
                </a:solidFill>
                <a:latin typeface="Times New Roman" pitchFamily="18" charset="0"/>
                <a:cs typeface="Times New Roman" pitchFamily="18" charset="0"/>
              </a:rPr>
              <a:t>Alternative Markings</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04141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71450"/>
            <a:ext cx="6858000" cy="714375"/>
          </a:xfrm>
        </p:spPr>
        <p:txBody>
          <a:bodyPr>
            <a:normAutofit/>
          </a:bodyPr>
          <a:lstStyle/>
          <a:p>
            <a:pPr algn="r"/>
            <a:r>
              <a:rPr lang="en-US" sz="2800" dirty="0" smtClean="0">
                <a:solidFill>
                  <a:schemeClr val="bg1"/>
                </a:solidFill>
                <a:latin typeface="Times New Roman" pitchFamily="18" charset="0"/>
                <a:cs typeface="Times New Roman" pitchFamily="18" charset="0"/>
              </a:rPr>
              <a:t>Implementation of Excise Stamps</a:t>
            </a:r>
            <a:endParaRPr lang="en-US" sz="2800"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857250" y="1325563"/>
            <a:ext cx="6858000" cy="1570038"/>
          </a:xfrm>
        </p:spPr>
        <p:txBody>
          <a:bodyPr>
            <a:normAutofit/>
          </a:bodyPr>
          <a:lstStyle/>
          <a:p>
            <a:pPr algn="l"/>
            <a:r>
              <a:rPr lang="en-US" sz="2000" b="1" dirty="0">
                <a:solidFill>
                  <a:prstClr val="black"/>
                </a:solidFill>
                <a:latin typeface="Times New Roman" pitchFamily="18" charset="0"/>
                <a:cs typeface="Times New Roman" pitchFamily="18" charset="0"/>
              </a:rPr>
              <a:t>Implementation of Excise </a:t>
            </a:r>
            <a:r>
              <a:rPr lang="en-US" sz="2000" b="1" dirty="0" smtClean="0">
                <a:solidFill>
                  <a:prstClr val="black"/>
                </a:solidFill>
                <a:latin typeface="Times New Roman" pitchFamily="18" charset="0"/>
                <a:cs typeface="Times New Roman" pitchFamily="18" charset="0"/>
              </a:rPr>
              <a:t>Stamps</a:t>
            </a:r>
          </a:p>
          <a:p>
            <a:pPr marL="342900" indent="-342900" algn="l">
              <a:lnSpc>
                <a:spcPct val="150000"/>
              </a:lnSpc>
              <a:buFont typeface="Arial" pitchFamily="34" charset="0"/>
              <a:buChar char="•"/>
            </a:pPr>
            <a:r>
              <a:rPr lang="en-US" sz="2000" dirty="0" smtClean="0">
                <a:solidFill>
                  <a:prstClr val="black"/>
                </a:solidFill>
                <a:latin typeface="Times New Roman" pitchFamily="18" charset="0"/>
                <a:cs typeface="Times New Roman" pitchFamily="18" charset="0"/>
              </a:rPr>
              <a:t>Cigarettes - December 2008</a:t>
            </a:r>
          </a:p>
          <a:p>
            <a:pPr marL="342900" indent="-342900" algn="l">
              <a:lnSpc>
                <a:spcPct val="150000"/>
              </a:lnSpc>
              <a:buFont typeface="Arial" pitchFamily="34" charset="0"/>
              <a:buChar char="•"/>
            </a:pPr>
            <a:r>
              <a:rPr lang="en-US" sz="2000" dirty="0" smtClean="0">
                <a:solidFill>
                  <a:prstClr val="black"/>
                </a:solidFill>
                <a:latin typeface="Times New Roman" pitchFamily="18" charset="0"/>
                <a:cs typeface="Times New Roman" pitchFamily="18" charset="0"/>
              </a:rPr>
              <a:t>Alcoholic Products - October 2013</a:t>
            </a:r>
          </a:p>
          <a:p>
            <a:pPr algn="l"/>
            <a:endParaRPr lang="en-US" sz="18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656088" y="3086100"/>
            <a:ext cx="1873779" cy="2549508"/>
          </a:xfrm>
          <a:prstGeom prst="rect">
            <a:avLst/>
          </a:prstGeom>
          <a:effectLst>
            <a:outerShdw blurRad="50800" dist="50800" dir="5400000" algn="ctr" rotWithShape="0">
              <a:srgbClr val="000000">
                <a:alpha val="0"/>
              </a:srgbClr>
            </a:outerShdw>
          </a:effectLst>
        </p:spPr>
      </p:pic>
      <p:pic>
        <p:nvPicPr>
          <p:cNvPr id="5" name="Picture 3" descr="C:\Documents and Settings\User\Desktop\drf\DSC036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05610" y="3086100"/>
            <a:ext cx="1672244" cy="2511898"/>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049168" y="3086100"/>
            <a:ext cx="1182441" cy="227422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323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325" y="1333499"/>
            <a:ext cx="8610600" cy="5029201"/>
          </a:xfrm>
        </p:spPr>
        <p:txBody>
          <a:bodyPr>
            <a:normAutofit fontScale="85000" lnSpcReduction="10000"/>
          </a:bodyPr>
          <a:lstStyle/>
          <a:p>
            <a:r>
              <a:rPr lang="en-US" b="1" dirty="0" smtClean="0"/>
              <a:t>Regulation 99DA</a:t>
            </a:r>
            <a:endParaRPr lang="en-US" dirty="0"/>
          </a:p>
          <a:p>
            <a:endParaRPr lang="en-US" dirty="0" smtClean="0"/>
          </a:p>
          <a:p>
            <a:pPr algn="just"/>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1) For the purpose of section 25(2)(e) of the Act, no excisable goods specified in the Fourteenth Schedule may be manufactured in, or imported into, Mauritius unless the goods bear markings as an alternative to the excise stamps in such form, manner and conditions as the Director-General may determine. </a:t>
            </a:r>
          </a:p>
          <a:p>
            <a:pPr algn="just"/>
            <a:r>
              <a:rPr lang="en-US" dirty="0">
                <a:latin typeface="Times New Roman" pitchFamily="18" charset="0"/>
                <a:cs typeface="Times New Roman" pitchFamily="18" charset="0"/>
              </a:rPr>
              <a:t>(2) Subject to regulation 99B(1), no person shall, in the course of his business, sell or otherwise transfer excisable goods specified in the Fourteenth Schedule unless the goods bear marking in accordance with paragraph (1). </a:t>
            </a:r>
          </a:p>
          <a:p>
            <a:pPr algn="just"/>
            <a:r>
              <a:rPr lang="en-US" dirty="0">
                <a:latin typeface="Times New Roman" pitchFamily="18" charset="0"/>
                <a:cs typeface="Times New Roman" pitchFamily="18" charset="0"/>
              </a:rPr>
              <a:t>(3) Notwithstanding paragraph (1), any person who, on 2 February 2020, has, in the course of his business – </a:t>
            </a:r>
          </a:p>
          <a:p>
            <a:pPr marL="457200" indent="-457200" algn="just">
              <a:buAutoNum type="alphaLcParenBoth"/>
            </a:pP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stock of imported or locally manufactured goods; </a:t>
            </a:r>
            <a:endParaRPr lang="en-US" dirty="0" smtClean="0">
              <a:latin typeface="Times New Roman" pitchFamily="18" charset="0"/>
              <a:cs typeface="Times New Roman" pitchFamily="18" charset="0"/>
            </a:endParaRPr>
          </a:p>
          <a:p>
            <a:pPr marL="457200" indent="-457200" algn="just">
              <a:buAutoNum type="alphaLcParenBoth"/>
            </a:pP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b) goods in a bonded warehouse or Freeport zone, </a:t>
            </a:r>
          </a:p>
          <a:p>
            <a:pPr algn="just"/>
            <a:r>
              <a:rPr lang="en-US" dirty="0">
                <a:latin typeface="Times New Roman" pitchFamily="18" charset="0"/>
                <a:cs typeface="Times New Roman" pitchFamily="18" charset="0"/>
              </a:rPr>
              <a:t>falling under the Fourteenth Schedule, shall, not later than 2 August 2020, sell or otherwise transfer or remove for home consumption, as the case may be, the goods without causing the goods to be marked with the markings. </a:t>
            </a:r>
          </a:p>
          <a:p>
            <a:pPr algn="just"/>
            <a:endParaRPr lang="en-US" dirty="0"/>
          </a:p>
        </p:txBody>
      </p:sp>
      <p:sp>
        <p:nvSpPr>
          <p:cNvPr id="5" name="TextBox 4"/>
          <p:cNvSpPr txBox="1"/>
          <p:nvPr/>
        </p:nvSpPr>
        <p:spPr>
          <a:xfrm>
            <a:off x="3000375" y="590550"/>
            <a:ext cx="5848350" cy="584775"/>
          </a:xfrm>
          <a:prstGeom prst="rect">
            <a:avLst/>
          </a:prstGeom>
          <a:noFill/>
        </p:spPr>
        <p:txBody>
          <a:bodyPr wrap="square" rtlCol="0">
            <a:spAutoFit/>
          </a:bodyPr>
          <a:lstStyle/>
          <a:p>
            <a:pPr algn="r"/>
            <a:r>
              <a:rPr lang="en-US" sz="3200" b="1" dirty="0">
                <a:solidFill>
                  <a:schemeClr val="bg1"/>
                </a:solidFill>
                <a:latin typeface="Times New Roman" pitchFamily="18" charset="0"/>
                <a:cs typeface="Times New Roman" pitchFamily="18" charset="0"/>
              </a:rPr>
              <a:t>Alternative Markings</a:t>
            </a:r>
            <a:endParaRPr lang="en-US" sz="3200" dirty="0"/>
          </a:p>
        </p:txBody>
      </p:sp>
    </p:spTree>
    <p:extLst>
      <p:ext uri="{BB962C8B-B14F-4D97-AF65-F5344CB8AC3E}">
        <p14:creationId xmlns:p14="http://schemas.microsoft.com/office/powerpoint/2010/main" val="346372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75" y="1390650"/>
            <a:ext cx="8772525" cy="4991099"/>
          </a:xfrm>
        </p:spPr>
        <p:txBody>
          <a:bodyPr/>
          <a:lstStyle/>
          <a:p>
            <a:r>
              <a:rPr lang="en-US" b="1" dirty="0"/>
              <a:t>FOURTEENTH SCHEDULE </a:t>
            </a:r>
            <a:endParaRPr lang="en-US" dirty="0"/>
          </a:p>
          <a:p>
            <a:r>
              <a:rPr lang="en-US" dirty="0"/>
              <a:t>[Regulation 99DA] </a:t>
            </a:r>
          </a:p>
          <a:p>
            <a:r>
              <a:rPr lang="en-US" b="1" dirty="0"/>
              <a:t>ALTERNATIVE MARKINGS ON EXCISABLE GOODS </a:t>
            </a:r>
            <a:endParaRPr lang="en-US" dirty="0"/>
          </a:p>
          <a:p>
            <a:pPr algn="l"/>
            <a:r>
              <a:rPr lang="en-US" b="1" dirty="0"/>
              <a:t>1. </a:t>
            </a:r>
            <a:r>
              <a:rPr lang="en-US" sz="2000" dirty="0">
                <a:latin typeface="Times New Roman" pitchFamily="18" charset="0"/>
                <a:cs typeface="Times New Roman" pitchFamily="18" charset="0"/>
              </a:rPr>
              <a:t>Cigarettes of H.S. Codes 2402.20.00 and 2402.90.90 </a:t>
            </a:r>
          </a:p>
          <a:p>
            <a:pPr algn="l"/>
            <a:r>
              <a:rPr lang="en-US" sz="2000" b="1" dirty="0">
                <a:latin typeface="Times New Roman" pitchFamily="18" charset="0"/>
                <a:cs typeface="Times New Roman" pitchFamily="18" charset="0"/>
              </a:rPr>
              <a:t>2. </a:t>
            </a:r>
            <a:r>
              <a:rPr lang="en-US" sz="2000" dirty="0">
                <a:latin typeface="Times New Roman" pitchFamily="18" charset="0"/>
                <a:cs typeface="Times New Roman" pitchFamily="18" charset="0"/>
              </a:rPr>
              <a:t>Goods falling under Heading 22.08 of Part I of the First Schedule to the Excise Act </a:t>
            </a:r>
          </a:p>
          <a:p>
            <a:pPr algn="l"/>
            <a:r>
              <a:rPr lang="en-US" sz="2000" b="1" dirty="0">
                <a:latin typeface="Times New Roman" pitchFamily="18" charset="0"/>
                <a:cs typeface="Times New Roman" pitchFamily="18" charset="0"/>
              </a:rPr>
              <a:t>3. </a:t>
            </a:r>
            <a:r>
              <a:rPr lang="en-US" sz="2000" dirty="0">
                <a:latin typeface="Times New Roman" pitchFamily="18" charset="0"/>
                <a:cs typeface="Times New Roman" pitchFamily="18" charset="0"/>
              </a:rPr>
              <a:t>Beer of Headings 22.03 and 22.06 of Part I of the First Schedule to the Excise Act </a:t>
            </a:r>
          </a:p>
          <a:p>
            <a:pPr algn="l"/>
            <a:r>
              <a:rPr lang="en-US" sz="2000" b="1" dirty="0">
                <a:latin typeface="Times New Roman" pitchFamily="18" charset="0"/>
                <a:cs typeface="Times New Roman" pitchFamily="18" charset="0"/>
              </a:rPr>
              <a:t>4. </a:t>
            </a:r>
            <a:r>
              <a:rPr lang="en-US" sz="2000" dirty="0">
                <a:latin typeface="Times New Roman" pitchFamily="18" charset="0"/>
                <a:cs typeface="Times New Roman" pitchFamily="18" charset="0"/>
              </a:rPr>
              <a:t>Goods falling under Headings 22.04, 22.05 and 22.06 of Part I of the First Schedule to the Excise </a:t>
            </a:r>
            <a:r>
              <a:rPr lang="en-US" sz="2000" dirty="0" smtClean="0">
                <a:latin typeface="Times New Roman" pitchFamily="18" charset="0"/>
                <a:cs typeface="Times New Roman" pitchFamily="18" charset="0"/>
              </a:rPr>
              <a:t>Act</a:t>
            </a:r>
          </a:p>
          <a:p>
            <a:pPr algn="l"/>
            <a:endParaRPr lang="en-US" sz="2000" dirty="0" smtClean="0">
              <a:latin typeface="Times New Roman" pitchFamily="18" charset="0"/>
              <a:cs typeface="Times New Roman" pitchFamily="18" charset="0"/>
            </a:endParaRPr>
          </a:p>
          <a:p>
            <a:pPr algn="l"/>
            <a:r>
              <a:rPr lang="en-US" sz="2000" dirty="0" smtClean="0">
                <a:latin typeface="Times New Roman" pitchFamily="18" charset="0"/>
                <a:cs typeface="Times New Roman" pitchFamily="18" charset="0"/>
              </a:rPr>
              <a:t>Currently Alternative marking is applicable on locally manufactured beer.</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8633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9125" y="1392865"/>
            <a:ext cx="7896225" cy="4798385"/>
          </a:xfrm>
        </p:spPr>
        <p:txBody>
          <a:bodyPr>
            <a:normAutofit lnSpcReduction="10000"/>
          </a:bodyPr>
          <a:lstStyle/>
          <a:p>
            <a:pPr algn="l"/>
            <a:r>
              <a:rPr lang="en-US" sz="2000" b="1" u="sng" dirty="0" smtClean="0">
                <a:solidFill>
                  <a:prstClr val="black"/>
                </a:solidFill>
                <a:latin typeface="Times New Roman" pitchFamily="18" charset="0"/>
                <a:cs typeface="Times New Roman" pitchFamily="18" charset="0"/>
              </a:rPr>
              <a:t>Management of Excise Stamps</a:t>
            </a:r>
          </a:p>
          <a:p>
            <a:pPr marL="285750" indent="-285750" algn="l">
              <a:buFont typeface="Arial" pitchFamily="34" charset="0"/>
              <a:buChar char="•"/>
            </a:pPr>
            <a:r>
              <a:rPr lang="en-US" sz="2000" b="1" dirty="0" smtClean="0">
                <a:solidFill>
                  <a:prstClr val="black"/>
                </a:solidFill>
                <a:latin typeface="Times New Roman" pitchFamily="18" charset="0"/>
                <a:cs typeface="Times New Roman" pitchFamily="18" charset="0"/>
              </a:rPr>
              <a:t>Excise </a:t>
            </a:r>
            <a:r>
              <a:rPr lang="en-US" sz="2000" b="1" dirty="0">
                <a:solidFill>
                  <a:prstClr val="black"/>
                </a:solidFill>
                <a:latin typeface="Times New Roman" pitchFamily="18" charset="0"/>
                <a:cs typeface="Times New Roman" pitchFamily="18" charset="0"/>
              </a:rPr>
              <a:t>Stamps are purchased from the MRA at 50c per unit by :</a:t>
            </a:r>
          </a:p>
          <a:p>
            <a:pPr algn="l"/>
            <a:r>
              <a:rPr lang="en-US" sz="2000" dirty="0">
                <a:solidFill>
                  <a:prstClr val="black"/>
                </a:solidFill>
                <a:latin typeface="Times New Roman" pitchFamily="18" charset="0"/>
                <a:cs typeface="Times New Roman" pitchFamily="18" charset="0"/>
              </a:rPr>
              <a:t>	-Local Manufacturers</a:t>
            </a:r>
          </a:p>
          <a:p>
            <a:pPr algn="l"/>
            <a:r>
              <a:rPr lang="en-US" sz="2000" dirty="0">
                <a:solidFill>
                  <a:prstClr val="black"/>
                </a:solidFill>
                <a:latin typeface="Times New Roman" pitchFamily="18" charset="0"/>
                <a:cs typeface="Times New Roman" pitchFamily="18" charset="0"/>
              </a:rPr>
              <a:t>	-Importer of Cigarettes</a:t>
            </a:r>
          </a:p>
          <a:p>
            <a:pPr algn="l"/>
            <a:r>
              <a:rPr lang="en-US" sz="2000" dirty="0">
                <a:solidFill>
                  <a:prstClr val="black"/>
                </a:solidFill>
                <a:latin typeface="Times New Roman" pitchFamily="18" charset="0"/>
                <a:cs typeface="Times New Roman" pitchFamily="18" charset="0"/>
              </a:rPr>
              <a:t>	-Registered and licensed importers of alcoholic products</a:t>
            </a:r>
          </a:p>
          <a:p>
            <a:pPr algn="l"/>
            <a:r>
              <a:rPr lang="en-US" sz="2000" dirty="0">
                <a:solidFill>
                  <a:prstClr val="black"/>
                </a:solidFill>
                <a:latin typeface="Times New Roman" pitchFamily="18" charset="0"/>
                <a:cs typeface="Times New Roman" pitchFamily="18" charset="0"/>
              </a:rPr>
              <a:t>	-Occasional importers</a:t>
            </a:r>
          </a:p>
          <a:p>
            <a:pPr marL="285750" indent="-285750" algn="l">
              <a:buFont typeface="Arial" pitchFamily="34" charset="0"/>
              <a:buChar char="•"/>
            </a:pPr>
            <a:r>
              <a:rPr lang="en-US" sz="2000" b="1" dirty="0" smtClean="0">
                <a:solidFill>
                  <a:prstClr val="black"/>
                </a:solidFill>
                <a:latin typeface="Times New Roman" pitchFamily="18" charset="0"/>
                <a:cs typeface="Times New Roman" pitchFamily="18" charset="0"/>
              </a:rPr>
              <a:t>Monthly Returns</a:t>
            </a:r>
          </a:p>
          <a:p>
            <a:pPr algn="l"/>
            <a:r>
              <a:rPr lang="en-US" sz="2000" dirty="0" smtClean="0">
                <a:solidFill>
                  <a:prstClr val="black"/>
                </a:solidFill>
                <a:latin typeface="Times New Roman" pitchFamily="18" charset="0"/>
                <a:cs typeface="Times New Roman" pitchFamily="18" charset="0"/>
              </a:rPr>
              <a:t>All </a:t>
            </a:r>
            <a:r>
              <a:rPr lang="en-US" sz="2000" dirty="0">
                <a:solidFill>
                  <a:prstClr val="black"/>
                </a:solidFill>
                <a:latin typeface="Times New Roman" pitchFamily="18" charset="0"/>
                <a:cs typeface="Times New Roman" pitchFamily="18" charset="0"/>
              </a:rPr>
              <a:t>purchasers of excise stamps are required to submit a monthly return of </a:t>
            </a: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number of stamps purchased, used, damaged and in stock at </a:t>
            </a:r>
            <a:r>
              <a:rPr lang="en-US" sz="2000" dirty="0" smtClean="0">
                <a:solidFill>
                  <a:prstClr val="black"/>
                </a:solidFill>
                <a:latin typeface="Times New Roman" pitchFamily="18" charset="0"/>
                <a:cs typeface="Times New Roman" pitchFamily="18" charset="0"/>
              </a:rPr>
              <a:t>their premises</a:t>
            </a:r>
            <a:r>
              <a:rPr lang="en-US" sz="2000" dirty="0">
                <a:solidFill>
                  <a:prstClr val="black"/>
                </a:solidFill>
                <a:latin typeface="Times New Roman" pitchFamily="18" charset="0"/>
                <a:cs typeface="Times New Roman" pitchFamily="18" charset="0"/>
              </a:rPr>
              <a:t>.</a:t>
            </a:r>
          </a:p>
          <a:p>
            <a:pPr marL="285750" indent="-285750" algn="l">
              <a:buFont typeface="Arial" pitchFamily="34" charset="0"/>
              <a:buChar char="•"/>
            </a:pPr>
            <a:r>
              <a:rPr lang="en-US" sz="2000" b="1" dirty="0" smtClean="0">
                <a:solidFill>
                  <a:prstClr val="black"/>
                </a:solidFill>
                <a:latin typeface="Times New Roman" pitchFamily="18" charset="0"/>
                <a:cs typeface="Times New Roman" pitchFamily="18" charset="0"/>
              </a:rPr>
              <a:t>Reconciliation </a:t>
            </a:r>
            <a:r>
              <a:rPr lang="en-US" sz="2000" b="1" dirty="0">
                <a:solidFill>
                  <a:prstClr val="black"/>
                </a:solidFill>
                <a:latin typeface="Times New Roman" pitchFamily="18" charset="0"/>
                <a:cs typeface="Times New Roman" pitchFamily="18" charset="0"/>
              </a:rPr>
              <a:t>of Excise </a:t>
            </a:r>
            <a:r>
              <a:rPr lang="en-US" sz="2000" b="1" dirty="0" smtClean="0">
                <a:solidFill>
                  <a:prstClr val="black"/>
                </a:solidFill>
                <a:latin typeface="Times New Roman" pitchFamily="18" charset="0"/>
                <a:cs typeface="Times New Roman" pitchFamily="18" charset="0"/>
              </a:rPr>
              <a:t>Stamps</a:t>
            </a:r>
          </a:p>
          <a:p>
            <a:pPr algn="l"/>
            <a:r>
              <a:rPr lang="en-US" sz="2000" dirty="0" smtClean="0">
                <a:solidFill>
                  <a:prstClr val="black"/>
                </a:solidFill>
                <a:latin typeface="Times New Roman" pitchFamily="18" charset="0"/>
                <a:cs typeface="Times New Roman" pitchFamily="18" charset="0"/>
              </a:rPr>
              <a:t>Physical </a:t>
            </a:r>
            <a:r>
              <a:rPr lang="en-US" sz="2000" dirty="0">
                <a:solidFill>
                  <a:prstClr val="black"/>
                </a:solidFill>
                <a:latin typeface="Times New Roman" pitchFamily="18" charset="0"/>
                <a:cs typeface="Times New Roman" pitchFamily="18" charset="0"/>
              </a:rPr>
              <a:t>quantity of excise stamps remaining is reconciled with </a:t>
            </a:r>
            <a:r>
              <a:rPr lang="en-US" sz="2000" dirty="0" smtClean="0">
                <a:solidFill>
                  <a:prstClr val="black"/>
                </a:solidFill>
                <a:latin typeface="Times New Roman" pitchFamily="18" charset="0"/>
                <a:cs typeface="Times New Roman" pitchFamily="18" charset="0"/>
              </a:rPr>
              <a:t>quantity purchased </a:t>
            </a:r>
            <a:r>
              <a:rPr lang="en-US" sz="2000" dirty="0">
                <a:solidFill>
                  <a:prstClr val="black"/>
                </a:solidFill>
                <a:latin typeface="Times New Roman" pitchFamily="18" charset="0"/>
                <a:cs typeface="Times New Roman" pitchFamily="18" charset="0"/>
              </a:rPr>
              <a:t>and used (including damaged stamps).</a:t>
            </a:r>
          </a:p>
          <a:p>
            <a:pPr algn="l"/>
            <a:endParaRPr lang="en-US" sz="1600" b="1" dirty="0" smtClean="0">
              <a:latin typeface="Times New Roman" pitchFamily="18" charset="0"/>
              <a:cs typeface="Times New Roman" pitchFamily="18" charset="0"/>
            </a:endParaRPr>
          </a:p>
          <a:p>
            <a:pPr marL="457200" indent="-457200" algn="l">
              <a:buFont typeface="Arial" pitchFamily="34" charset="0"/>
              <a:buChar char="•"/>
            </a:pPr>
            <a:endParaRPr lang="en-US" sz="1600" b="1" dirty="0" smtClean="0">
              <a:latin typeface="Times New Roman" pitchFamily="18" charset="0"/>
              <a:cs typeface="Times New Roman" pitchFamily="18" charset="0"/>
            </a:endParaRPr>
          </a:p>
          <a:p>
            <a:pPr algn="l"/>
            <a:endParaRPr lang="en-US" sz="1600" dirty="0">
              <a:latin typeface="Times New Roman" pitchFamily="18" charset="0"/>
              <a:cs typeface="Times New Roman" pitchFamily="18" charset="0"/>
            </a:endParaRPr>
          </a:p>
        </p:txBody>
      </p:sp>
      <p:sp>
        <p:nvSpPr>
          <p:cNvPr id="4" name="Subtitle 2"/>
          <p:cNvSpPr txBox="1">
            <a:spLocks/>
          </p:cNvSpPr>
          <p:nvPr/>
        </p:nvSpPr>
        <p:spPr>
          <a:xfrm>
            <a:off x="3009014" y="223285"/>
            <a:ext cx="6019795" cy="7974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1" dirty="0" smtClean="0">
                <a:solidFill>
                  <a:schemeClr val="bg1"/>
                </a:solidFill>
                <a:latin typeface="Times New Roman" pitchFamily="18" charset="0"/>
                <a:cs typeface="Times New Roman" pitchFamily="18" charset="0"/>
              </a:rPr>
              <a:t>Management of Excise Stamps </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29880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849" y="1085851"/>
            <a:ext cx="8391525" cy="5305424"/>
          </a:xfrm>
        </p:spPr>
        <p:txBody>
          <a:bodyPr/>
          <a:lstStyle/>
          <a:p>
            <a:r>
              <a:rPr lang="en-US" b="1" dirty="0" smtClean="0"/>
              <a:t>Regulation 99C</a:t>
            </a:r>
          </a:p>
          <a:p>
            <a:pPr algn="l"/>
            <a:r>
              <a:rPr lang="en-US" sz="2000" dirty="0" smtClean="0">
                <a:latin typeface="Times New Roman" pitchFamily="18" charset="0"/>
                <a:cs typeface="Times New Roman" pitchFamily="18" charset="0"/>
              </a:rPr>
              <a:t>(4) Any </a:t>
            </a:r>
            <a:r>
              <a:rPr lang="en-US" sz="2000" dirty="0">
                <a:latin typeface="Times New Roman" pitchFamily="18" charset="0"/>
                <a:cs typeface="Times New Roman" pitchFamily="18" charset="0"/>
              </a:rPr>
              <a:t>excise stamp spoiled or damaged shall be returned to the Director-General by the manufacturer or importer</a:t>
            </a:r>
            <a:r>
              <a:rPr lang="en-US" sz="2000" dirty="0" smtClean="0">
                <a:latin typeface="Times New Roman" pitchFamily="18" charset="0"/>
                <a:cs typeface="Times New Roman" pitchFamily="18" charset="0"/>
              </a:rPr>
              <a:t>.</a:t>
            </a:r>
          </a:p>
          <a:p>
            <a:pPr algn="l"/>
            <a:endParaRPr lang="en-US" sz="2000" dirty="0" smtClean="0">
              <a:latin typeface="Times New Roman" pitchFamily="18" charset="0"/>
              <a:cs typeface="Times New Roman" pitchFamily="18" charset="0"/>
            </a:endParaRPr>
          </a:p>
          <a:p>
            <a:pPr algn="l"/>
            <a:r>
              <a:rPr lang="en-US" sz="2000" dirty="0" smtClean="0">
                <a:latin typeface="Times New Roman" pitchFamily="18" charset="0"/>
                <a:cs typeface="Times New Roman" pitchFamily="18" charset="0"/>
              </a:rPr>
              <a:t>(5</a:t>
            </a:r>
            <a:r>
              <a:rPr lang="en-US" sz="2000" dirty="0">
                <a:latin typeface="Times New Roman" pitchFamily="18" charset="0"/>
                <a:cs typeface="Times New Roman" pitchFamily="18" charset="0"/>
              </a:rPr>
              <a:t>) (a) The Director-General shall cause a stocktaking to be made every calendar quarter in respect of – </a:t>
            </a:r>
          </a:p>
          <a:p>
            <a:pPr algn="l"/>
            <a:r>
              <a:rPr lang="en-US" sz="2000" dirty="0">
                <a:latin typeface="Times New Roman" pitchFamily="18" charset="0"/>
                <a:cs typeface="Times New Roman" pitchFamily="18" charset="0"/>
              </a:rPr>
              <a:t>(i) excise stamps used by a manufacturer or an importer; </a:t>
            </a:r>
          </a:p>
          <a:p>
            <a:pPr algn="l"/>
            <a:r>
              <a:rPr lang="en-US" sz="2000" dirty="0">
                <a:latin typeface="Times New Roman" pitchFamily="18" charset="0"/>
                <a:cs typeface="Times New Roman" pitchFamily="18" charset="0"/>
              </a:rPr>
              <a:t>(ii) excise stamps spoiled or damaged in the process of affixing the excise stamps and returned to the Director-General; and </a:t>
            </a:r>
          </a:p>
          <a:p>
            <a:pPr algn="l"/>
            <a:r>
              <a:rPr lang="en-US" sz="2000" dirty="0">
                <a:latin typeface="Times New Roman" pitchFamily="18" charset="0"/>
                <a:cs typeface="Times New Roman" pitchFamily="18" charset="0"/>
              </a:rPr>
              <a:t>(iii) excise stamps accounted as spoiled or damaged by a manufacturer or an importer, but not returned to the Director-General.</a:t>
            </a:r>
            <a:endParaRPr lang="en-US" sz="2000" dirty="0">
              <a:latin typeface="Times New Roman" pitchFamily="18" charset="0"/>
              <a:cs typeface="Times New Roman" pitchFamily="18" charset="0"/>
            </a:endParaRPr>
          </a:p>
        </p:txBody>
      </p:sp>
      <p:sp>
        <p:nvSpPr>
          <p:cNvPr id="4" name="TextBox 3"/>
          <p:cNvSpPr txBox="1"/>
          <p:nvPr/>
        </p:nvSpPr>
        <p:spPr>
          <a:xfrm>
            <a:off x="2076450" y="342900"/>
            <a:ext cx="6638923" cy="646331"/>
          </a:xfrm>
          <a:prstGeom prst="rect">
            <a:avLst/>
          </a:prstGeom>
          <a:noFill/>
        </p:spPr>
        <p:txBody>
          <a:bodyPr wrap="square" rtlCol="0">
            <a:spAutoFit/>
          </a:bodyPr>
          <a:lstStyle/>
          <a:p>
            <a:pPr algn="r"/>
            <a:r>
              <a:rPr lang="en-US" sz="3600" b="1" dirty="0">
                <a:solidFill>
                  <a:schemeClr val="bg1"/>
                </a:solidFill>
                <a:latin typeface="Times New Roman" pitchFamily="18" charset="0"/>
                <a:cs typeface="Times New Roman" pitchFamily="18" charset="0"/>
              </a:rPr>
              <a:t>Management of Excise Stamps </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56270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0050" y="1219200"/>
            <a:ext cx="8458200" cy="5124449"/>
          </a:xfrm>
        </p:spPr>
        <p:txBody>
          <a:bodyPr/>
          <a:lstStyle/>
          <a:p>
            <a:pPr algn="l"/>
            <a:endParaRPr lang="en-US" dirty="0" smtClean="0"/>
          </a:p>
          <a:p>
            <a:pPr algn="l"/>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b) Any excise stamp accounted as spoiled or damaged by the manufacturer or importer, but not returned to the Director-General, shall be deemed to have been used and shall attract </a:t>
            </a:r>
            <a:r>
              <a:rPr lang="en-US" sz="2000" dirty="0" smtClean="0">
                <a:latin typeface="Times New Roman" pitchFamily="18" charset="0"/>
                <a:cs typeface="Times New Roman" pitchFamily="18" charset="0"/>
              </a:rPr>
              <a:t>–</a:t>
            </a:r>
          </a:p>
          <a:p>
            <a:pPr algn="l"/>
            <a:r>
              <a:rPr lang="en-US" sz="2000" dirty="0">
                <a:latin typeface="Times New Roman" pitchFamily="18" charset="0"/>
                <a:cs typeface="Times New Roman" pitchFamily="18" charset="0"/>
              </a:rPr>
              <a:t>(i) in respect of beer of Headings 22.03 and 22.06, duty, excise duty and taxes based on the highest rate applicable to such excisable goods cleared for home consumption during the last 4 calendar quarters by reference to their strength, volume and value; </a:t>
            </a:r>
          </a:p>
          <a:p>
            <a:pPr algn="l"/>
            <a:r>
              <a:rPr lang="en-US" sz="2000" dirty="0">
                <a:latin typeface="Times New Roman" pitchFamily="18" charset="0"/>
                <a:cs typeface="Times New Roman" pitchFamily="18" charset="0"/>
              </a:rPr>
              <a:t>(ii) in respect of wine of Headings 22.04, 22.05 and 22.06, duty, excise duty and taxes based on the highest rate applicable to such excisable goods cleared for home consumption during the last 4 calendar quarters by reference to their strength, volume and value;</a:t>
            </a:r>
            <a:endParaRPr lang="en-US" sz="2000" dirty="0">
              <a:latin typeface="Times New Roman" pitchFamily="18" charset="0"/>
              <a:cs typeface="Times New Roman" pitchFamily="18" charset="0"/>
            </a:endParaRPr>
          </a:p>
        </p:txBody>
      </p:sp>
      <p:sp>
        <p:nvSpPr>
          <p:cNvPr id="4" name="TextBox 3"/>
          <p:cNvSpPr txBox="1"/>
          <p:nvPr/>
        </p:nvSpPr>
        <p:spPr>
          <a:xfrm>
            <a:off x="2438400" y="476250"/>
            <a:ext cx="6419850" cy="646331"/>
          </a:xfrm>
          <a:prstGeom prst="rect">
            <a:avLst/>
          </a:prstGeom>
          <a:noFill/>
        </p:spPr>
        <p:txBody>
          <a:bodyPr wrap="square" rtlCol="0">
            <a:spAutoFit/>
          </a:bodyPr>
          <a:lstStyle/>
          <a:p>
            <a:r>
              <a:rPr lang="en-US" sz="3600" b="1" dirty="0">
                <a:solidFill>
                  <a:schemeClr val="bg1"/>
                </a:solidFill>
                <a:latin typeface="Times New Roman" pitchFamily="18" charset="0"/>
                <a:cs typeface="Times New Roman" pitchFamily="18" charset="0"/>
              </a:rPr>
              <a:t>Management of Excise Stamps </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2926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7175" y="1257300"/>
            <a:ext cx="8686800" cy="5162549"/>
          </a:xfrm>
        </p:spPr>
        <p:txBody>
          <a:bodyPr/>
          <a:lstStyle/>
          <a:p>
            <a:pPr algn="l"/>
            <a:endParaRPr lang="en-US" dirty="0" smtClean="0"/>
          </a:p>
          <a:p>
            <a:pPr algn="l"/>
            <a:endParaRPr lang="en-US" dirty="0"/>
          </a:p>
          <a:p>
            <a:pPr algn="l"/>
            <a:r>
              <a:rPr lang="en-US" sz="2000" dirty="0" smtClean="0">
                <a:latin typeface="Times New Roman" pitchFamily="18" charset="0"/>
                <a:cs typeface="Times New Roman" pitchFamily="18" charset="0"/>
              </a:rPr>
              <a:t>(iii) </a:t>
            </a:r>
            <a:r>
              <a:rPr lang="en-US" sz="2000" dirty="0">
                <a:latin typeface="Times New Roman" pitchFamily="18" charset="0"/>
                <a:cs typeface="Times New Roman" pitchFamily="18" charset="0"/>
              </a:rPr>
              <a:t>in respect of goods of Heading 22.08, duty, excise duty and taxes based on the highest rate applicable to such excisable goods cleared or removed for home consumption during the last 4 calendar quarters by reference to their alcoholic strength, volume and value; or </a:t>
            </a:r>
          </a:p>
          <a:p>
            <a:pPr algn="l"/>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iv) </a:t>
            </a:r>
            <a:r>
              <a:rPr lang="en-US" sz="2000" dirty="0">
                <a:latin typeface="Times New Roman" pitchFamily="18" charset="0"/>
                <a:cs typeface="Times New Roman" pitchFamily="18" charset="0"/>
              </a:rPr>
              <a:t>in respect of cigarettes, duty, excise duty and taxes based on the highest rate applicable to such excisable goods cleared for home consumption during the last 4 calendar quarters by reference to their quantity and value.</a:t>
            </a:r>
            <a:endParaRPr lang="en-US" sz="2000" dirty="0">
              <a:latin typeface="Times New Roman" pitchFamily="18" charset="0"/>
              <a:cs typeface="Times New Roman" pitchFamily="18" charset="0"/>
            </a:endParaRPr>
          </a:p>
        </p:txBody>
      </p:sp>
      <p:sp>
        <p:nvSpPr>
          <p:cNvPr id="4" name="TextBox 3"/>
          <p:cNvSpPr txBox="1"/>
          <p:nvPr/>
        </p:nvSpPr>
        <p:spPr>
          <a:xfrm>
            <a:off x="2105025" y="323850"/>
            <a:ext cx="6543676" cy="646331"/>
          </a:xfrm>
          <a:prstGeom prst="rect">
            <a:avLst/>
          </a:prstGeom>
          <a:noFill/>
        </p:spPr>
        <p:txBody>
          <a:bodyPr wrap="square" rtlCol="0">
            <a:spAutoFit/>
          </a:bodyPr>
          <a:lstStyle/>
          <a:p>
            <a:pPr algn="r"/>
            <a:r>
              <a:rPr lang="en-US" sz="3600" b="1" dirty="0">
                <a:solidFill>
                  <a:schemeClr val="bg1"/>
                </a:solidFill>
                <a:latin typeface="Times New Roman" pitchFamily="18" charset="0"/>
                <a:cs typeface="Times New Roman" pitchFamily="18" charset="0"/>
              </a:rPr>
              <a:t>Management of Excise Stamps </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42986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3375" y="1171574"/>
            <a:ext cx="8505825" cy="5095875"/>
          </a:xfrm>
        </p:spPr>
        <p:txBody>
          <a:bodyPr/>
          <a:lstStyle/>
          <a:p>
            <a:pPr algn="l"/>
            <a:endParaRPr lang="en-US" dirty="0" smtClean="0"/>
          </a:p>
          <a:p>
            <a:pPr algn="l"/>
            <a:endParaRPr lang="en-US" dirty="0"/>
          </a:p>
          <a:p>
            <a:pPr marL="514350" indent="-514350" algn="l">
              <a:buAutoNum type="romanLcParenBoth"/>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Director-General may, in computing the duty, excise duty and taxes under subparagraph (c), </a:t>
            </a:r>
            <a:r>
              <a:rPr lang="en-US" sz="2000" dirty="0" smtClean="0">
                <a:latin typeface="Times New Roman" pitchFamily="18" charset="0"/>
                <a:cs typeface="Times New Roman" pitchFamily="18" charset="0"/>
              </a:rPr>
              <a:t>give </a:t>
            </a:r>
            <a:r>
              <a:rPr lang="en-US" sz="2000" dirty="0">
                <a:latin typeface="Times New Roman" pitchFamily="18" charset="0"/>
                <a:cs typeface="Times New Roman" pitchFamily="18" charset="0"/>
              </a:rPr>
              <a:t>an allowance of up to one per cent of the quantity of excise stamps used by a manufacturer or an importer in respect of the last 4 calendar quarters</a:t>
            </a:r>
            <a:r>
              <a:rPr lang="en-US" sz="2000" dirty="0" smtClean="0">
                <a:latin typeface="Times New Roman" pitchFamily="18" charset="0"/>
                <a:cs typeface="Times New Roman" pitchFamily="18" charset="0"/>
              </a:rPr>
              <a:t>.</a:t>
            </a:r>
          </a:p>
          <a:p>
            <a:pPr marL="514350" indent="-514350" algn="l">
              <a:buAutoNum type="romanLcParenBoth"/>
            </a:pPr>
            <a:r>
              <a:rPr lang="en-US" sz="2000" dirty="0" smtClean="0">
                <a:latin typeface="Times New Roman" pitchFamily="18" charset="0"/>
                <a:cs typeface="Times New Roman" pitchFamily="18" charset="0"/>
              </a:rPr>
              <a:t>For </a:t>
            </a:r>
            <a:r>
              <a:rPr lang="en-US" sz="2000" dirty="0">
                <a:latin typeface="Times New Roman" pitchFamily="18" charset="0"/>
                <a:cs typeface="Times New Roman" pitchFamily="18" charset="0"/>
              </a:rPr>
              <a:t>the purpose of sub subparagraph (i), the allowance shall be applied on product basis referred to in subparagraph (b).</a:t>
            </a:r>
            <a:endParaRPr lang="en-US" sz="2000" dirty="0">
              <a:latin typeface="Times New Roman" pitchFamily="18" charset="0"/>
              <a:cs typeface="Times New Roman" pitchFamily="18" charset="0"/>
            </a:endParaRPr>
          </a:p>
        </p:txBody>
      </p:sp>
      <p:sp>
        <p:nvSpPr>
          <p:cNvPr id="4" name="TextBox 3"/>
          <p:cNvSpPr txBox="1"/>
          <p:nvPr/>
        </p:nvSpPr>
        <p:spPr>
          <a:xfrm>
            <a:off x="2552700" y="257175"/>
            <a:ext cx="6381750" cy="646331"/>
          </a:xfrm>
          <a:prstGeom prst="rect">
            <a:avLst/>
          </a:prstGeom>
          <a:noFill/>
        </p:spPr>
        <p:txBody>
          <a:bodyPr wrap="square" rtlCol="0">
            <a:spAutoFit/>
          </a:bodyPr>
          <a:lstStyle/>
          <a:p>
            <a:r>
              <a:rPr lang="en-US" sz="3600" b="1" dirty="0">
                <a:solidFill>
                  <a:schemeClr val="bg1"/>
                </a:solidFill>
                <a:latin typeface="Times New Roman" pitchFamily="18" charset="0"/>
                <a:cs typeface="Times New Roman" pitchFamily="18" charset="0"/>
              </a:rPr>
              <a:t>Management of Excise Stamps </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99941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8875" y="4591050"/>
            <a:ext cx="5067300" cy="1477328"/>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Contact Person :      SH R. G. RAMNARAIN</a:t>
            </a:r>
          </a:p>
          <a:p>
            <a:r>
              <a:rPr lang="en-US" dirty="0" smtClean="0">
                <a:solidFill>
                  <a:schemeClr val="bg1"/>
                </a:solidFill>
                <a:latin typeface="Times New Roman" pitchFamily="18" charset="0"/>
                <a:cs typeface="Times New Roman" pitchFamily="18" charset="0"/>
              </a:rPr>
              <a:t>Tel : 		202 0500 (Ext. 7400)</a:t>
            </a:r>
          </a:p>
          <a:p>
            <a:r>
              <a:rPr lang="en-US" dirty="0" smtClean="0">
                <a:solidFill>
                  <a:schemeClr val="bg1"/>
                </a:solidFill>
                <a:latin typeface="Times New Roman" pitchFamily="18" charset="0"/>
                <a:cs typeface="Times New Roman" pitchFamily="18" charset="0"/>
              </a:rPr>
              <a:t>Email:                      rajgupta.ramnarain@mra.mu</a:t>
            </a:r>
            <a:endParaRPr lang="en-US" dirty="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		excise.customs@mra.mu</a:t>
            </a:r>
            <a:endParaRPr lang="en-US" dirty="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		customs@mra.mu </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92524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1525" y="1363661"/>
            <a:ext cx="6858000" cy="3998913"/>
          </a:xfrm>
        </p:spPr>
        <p:txBody>
          <a:bodyPr>
            <a:noAutofit/>
          </a:bodyPr>
          <a:lstStyle/>
          <a:p>
            <a:pPr algn="l">
              <a:lnSpc>
                <a:spcPct val="150000"/>
              </a:lnSpc>
            </a:pPr>
            <a:r>
              <a:rPr lang="en-GB" sz="2000" b="1" dirty="0">
                <a:latin typeface="Times New Roman" pitchFamily="18" charset="0"/>
                <a:cs typeface="Times New Roman" pitchFamily="18" charset="0"/>
              </a:rPr>
              <a:t>Reasons for introducing Excise </a:t>
            </a:r>
            <a:r>
              <a:rPr lang="en-GB" sz="2000" b="1" dirty="0" smtClean="0">
                <a:latin typeface="Times New Roman" pitchFamily="18" charset="0"/>
                <a:cs typeface="Times New Roman" pitchFamily="18" charset="0"/>
              </a:rPr>
              <a:t>Stamps</a:t>
            </a:r>
          </a:p>
          <a:p>
            <a:pPr marL="285750" indent="-285750" algn="l">
              <a:lnSpc>
                <a:spcPct val="150000"/>
              </a:lnSpc>
              <a:buFont typeface="Arial" pitchFamily="34" charset="0"/>
              <a:buChar char="•"/>
            </a:pPr>
            <a:r>
              <a:rPr lang="en-GB" sz="2000" dirty="0">
                <a:latin typeface="Times New Roman" pitchFamily="18" charset="0"/>
                <a:cs typeface="Times New Roman" pitchFamily="18" charset="0"/>
              </a:rPr>
              <a:t>Combat smuggling and counterfeiting of tobacco products. </a:t>
            </a:r>
            <a:endParaRPr lang="en-GB" sz="2000" dirty="0" smtClean="0">
              <a:latin typeface="Times New Roman" pitchFamily="18" charset="0"/>
              <a:cs typeface="Times New Roman" pitchFamily="18" charset="0"/>
            </a:endParaRPr>
          </a:p>
          <a:p>
            <a:pPr marL="285750" indent="-285750" algn="l">
              <a:lnSpc>
                <a:spcPct val="150000"/>
              </a:lnSpc>
              <a:buFont typeface="Arial" pitchFamily="34" charset="0"/>
              <a:buChar char="•"/>
            </a:pPr>
            <a:r>
              <a:rPr lang="en-GB" sz="2000" dirty="0" smtClean="0">
                <a:latin typeface="Times New Roman" pitchFamily="18" charset="0"/>
                <a:cs typeface="Times New Roman" pitchFamily="18" charset="0"/>
              </a:rPr>
              <a:t>Enhance </a:t>
            </a:r>
            <a:r>
              <a:rPr lang="en-GB" sz="2000" dirty="0">
                <a:latin typeface="Times New Roman" pitchFamily="18" charset="0"/>
                <a:cs typeface="Times New Roman" pitchFamily="18" charset="0"/>
              </a:rPr>
              <a:t>trade </a:t>
            </a:r>
            <a:r>
              <a:rPr lang="en-GB" sz="2000" dirty="0" smtClean="0">
                <a:latin typeface="Times New Roman" pitchFamily="18" charset="0"/>
                <a:cs typeface="Times New Roman" pitchFamily="18" charset="0"/>
              </a:rPr>
              <a:t>facilitation.</a:t>
            </a:r>
          </a:p>
          <a:p>
            <a:pPr marL="285750" indent="-285750" algn="l">
              <a:lnSpc>
                <a:spcPct val="150000"/>
              </a:lnSpc>
              <a:buFont typeface="Arial" pitchFamily="34" charset="0"/>
              <a:buChar char="•"/>
            </a:pPr>
            <a:r>
              <a:rPr lang="en-GB" sz="2000" dirty="0" smtClean="0">
                <a:latin typeface="Times New Roman" pitchFamily="18" charset="0"/>
                <a:cs typeface="Times New Roman" pitchFamily="18" charset="0"/>
              </a:rPr>
              <a:t>Promote </a:t>
            </a:r>
            <a:r>
              <a:rPr lang="en-GB" sz="2000" dirty="0">
                <a:latin typeface="Times New Roman" pitchFamily="18" charset="0"/>
                <a:cs typeface="Times New Roman" pitchFamily="18" charset="0"/>
              </a:rPr>
              <a:t>legitimate </a:t>
            </a:r>
            <a:r>
              <a:rPr lang="en-GB" sz="2000" dirty="0" smtClean="0">
                <a:latin typeface="Times New Roman" pitchFamily="18" charset="0"/>
                <a:cs typeface="Times New Roman" pitchFamily="18" charset="0"/>
              </a:rPr>
              <a:t>trade.</a:t>
            </a:r>
          </a:p>
          <a:p>
            <a:pPr marL="285750" indent="-285750" algn="l">
              <a:lnSpc>
                <a:spcPct val="150000"/>
              </a:lnSpc>
              <a:buFont typeface="Arial" pitchFamily="34" charset="0"/>
              <a:buChar char="•"/>
            </a:pPr>
            <a:r>
              <a:rPr lang="en-GB" sz="2000" dirty="0" smtClean="0">
                <a:latin typeface="Times New Roman" pitchFamily="18" charset="0"/>
                <a:cs typeface="Times New Roman" pitchFamily="18" charset="0"/>
              </a:rPr>
              <a:t>Increase </a:t>
            </a:r>
            <a:r>
              <a:rPr lang="en-GB" sz="2000" dirty="0">
                <a:latin typeface="Times New Roman" pitchFamily="18" charset="0"/>
                <a:cs typeface="Times New Roman" pitchFamily="18" charset="0"/>
              </a:rPr>
              <a:t>revenue collection. </a:t>
            </a:r>
            <a:endParaRPr lang="en-GB" sz="2000" dirty="0" smtClean="0">
              <a:latin typeface="Times New Roman" pitchFamily="18" charset="0"/>
              <a:cs typeface="Times New Roman" pitchFamily="18" charset="0"/>
            </a:endParaRPr>
          </a:p>
          <a:p>
            <a:pPr marL="285750" indent="-285750" algn="l">
              <a:lnSpc>
                <a:spcPct val="150000"/>
              </a:lnSpc>
              <a:buFont typeface="Arial" pitchFamily="34" charset="0"/>
              <a:buChar char="•"/>
            </a:pPr>
            <a:r>
              <a:rPr lang="en-GB" sz="2000" dirty="0" smtClean="0">
                <a:latin typeface="Times New Roman" pitchFamily="18" charset="0"/>
                <a:cs typeface="Times New Roman" pitchFamily="18" charset="0"/>
              </a:rPr>
              <a:t>Enhance </a:t>
            </a:r>
            <a:r>
              <a:rPr lang="en-GB" sz="2000" dirty="0">
                <a:latin typeface="Times New Roman" pitchFamily="18" charset="0"/>
                <a:cs typeface="Times New Roman" pitchFamily="18" charset="0"/>
              </a:rPr>
              <a:t>consumer confidence.</a:t>
            </a:r>
            <a:endParaRPr lang="en-US" sz="2000" dirty="0"/>
          </a:p>
        </p:txBody>
      </p:sp>
      <p:sp>
        <p:nvSpPr>
          <p:cNvPr id="4" name="Title 1"/>
          <p:cNvSpPr txBox="1">
            <a:spLocks/>
          </p:cNvSpPr>
          <p:nvPr/>
        </p:nvSpPr>
        <p:spPr>
          <a:xfrm>
            <a:off x="2286000" y="171450"/>
            <a:ext cx="6858000" cy="7143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smtClean="0">
                <a:solidFill>
                  <a:schemeClr val="bg1"/>
                </a:solidFill>
                <a:latin typeface="Times New Roman" pitchFamily="18" charset="0"/>
                <a:cs typeface="Times New Roman" pitchFamily="18" charset="0"/>
              </a:rPr>
              <a:t>Reasons for introducing Excise Stamps</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19815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6176" y="1201479"/>
            <a:ext cx="7985051" cy="5071729"/>
          </a:xfrm>
        </p:spPr>
        <p:txBody>
          <a:bodyPr>
            <a:normAutofit/>
          </a:bodyPr>
          <a:lstStyle/>
          <a:p>
            <a:pPr algn="l"/>
            <a:r>
              <a:rPr lang="en-US" sz="1600" b="1" u="sng" dirty="0">
                <a:solidFill>
                  <a:prstClr val="black"/>
                </a:solidFill>
                <a:latin typeface="Times New Roman" pitchFamily="18" charset="0"/>
                <a:cs typeface="Times New Roman" pitchFamily="18" charset="0"/>
              </a:rPr>
              <a:t>Section 99A of the Excise Regulations</a:t>
            </a:r>
          </a:p>
          <a:p>
            <a:pPr marL="342900" indent="-342900" algn="l">
              <a:buFont typeface="Arial" pitchFamily="34" charset="0"/>
              <a:buChar char="•"/>
            </a:pPr>
            <a:r>
              <a:rPr lang="en-US" sz="1400" dirty="0">
                <a:solidFill>
                  <a:prstClr val="black"/>
                </a:solidFill>
                <a:latin typeface="Times New Roman" pitchFamily="18" charset="0"/>
                <a:cs typeface="Times New Roman" pitchFamily="18" charset="0"/>
              </a:rPr>
              <a:t>For the purposes of section 25 (2) (d) of the Act, no excisable goods specified in the Twelfth Schedule shall, subject to paragraph (3), be manufactured in, or imported into, Mauritius unless the goods are affixed with an excise stamp. </a:t>
            </a:r>
          </a:p>
          <a:p>
            <a:pPr marL="342900" indent="-342900" algn="l">
              <a:buFont typeface="Arial" pitchFamily="34" charset="0"/>
              <a:buChar char="•"/>
            </a:pPr>
            <a:r>
              <a:rPr lang="en-US" sz="1400" dirty="0">
                <a:solidFill>
                  <a:prstClr val="black"/>
                </a:solidFill>
                <a:latin typeface="Times New Roman" pitchFamily="18" charset="0"/>
                <a:cs typeface="Times New Roman" pitchFamily="18" charset="0"/>
              </a:rPr>
              <a:t>The excise stamp under paragraph (1) shall be affixed in the manner specified in Column 2 of the Twelfth Schedule corresponding to the excisable goods specified in Column 1 of that Schedule.</a:t>
            </a:r>
          </a:p>
          <a:p>
            <a:pPr marL="342900" indent="-342900" algn="l">
              <a:buFont typeface="Arial" pitchFamily="34" charset="0"/>
              <a:buChar char="•"/>
            </a:pPr>
            <a:r>
              <a:rPr lang="en-US" sz="1400" dirty="0">
                <a:solidFill>
                  <a:prstClr val="black"/>
                </a:solidFill>
                <a:latin typeface="Times New Roman" pitchFamily="18" charset="0"/>
                <a:cs typeface="Times New Roman" pitchFamily="18" charset="0"/>
              </a:rPr>
              <a:t>Excise Stamps shall not apply to excisable goods where they are – </a:t>
            </a:r>
          </a:p>
          <a:p>
            <a:pPr algn="l"/>
            <a:r>
              <a:rPr lang="en-US" sz="1400" dirty="0">
                <a:solidFill>
                  <a:prstClr val="black"/>
                </a:solidFill>
                <a:latin typeface="Times New Roman" pitchFamily="18" charset="0"/>
                <a:cs typeface="Times New Roman" pitchFamily="18" charset="0"/>
              </a:rPr>
              <a:t>	(a) intended for export; </a:t>
            </a:r>
          </a:p>
          <a:p>
            <a:pPr algn="l"/>
            <a:r>
              <a:rPr lang="en-US" sz="1400" dirty="0">
                <a:solidFill>
                  <a:prstClr val="black"/>
                </a:solidFill>
                <a:latin typeface="Times New Roman" pitchFamily="18" charset="0"/>
                <a:cs typeface="Times New Roman" pitchFamily="18" charset="0"/>
              </a:rPr>
              <a:t>	(b) used as ship’s stores; </a:t>
            </a:r>
          </a:p>
          <a:p>
            <a:pPr algn="l"/>
            <a:r>
              <a:rPr lang="en-US" sz="1400" dirty="0">
                <a:solidFill>
                  <a:prstClr val="black"/>
                </a:solidFill>
                <a:latin typeface="Times New Roman" pitchFamily="18" charset="0"/>
                <a:cs typeface="Times New Roman" pitchFamily="18" charset="0"/>
              </a:rPr>
              <a:t>	(c) entered into a Freeport zone under the Freeport Act 2004; </a:t>
            </a:r>
          </a:p>
          <a:p>
            <a:pPr algn="l"/>
            <a:r>
              <a:rPr lang="en-US" sz="1400" dirty="0">
                <a:solidFill>
                  <a:prstClr val="black"/>
                </a:solidFill>
                <a:latin typeface="Times New Roman" pitchFamily="18" charset="0"/>
                <a:cs typeface="Times New Roman" pitchFamily="18" charset="0"/>
              </a:rPr>
              <a:t>	(d) intended for sale in a duty-free shop under the Customs Act; </a:t>
            </a:r>
          </a:p>
          <a:p>
            <a:pPr algn="l"/>
            <a:r>
              <a:rPr lang="en-US" sz="1400" dirty="0">
                <a:solidFill>
                  <a:prstClr val="black"/>
                </a:solidFill>
                <a:latin typeface="Times New Roman" pitchFamily="18" charset="0"/>
                <a:cs typeface="Times New Roman" pitchFamily="18" charset="0"/>
              </a:rPr>
              <a:t>	(e) intended for sale to visitors, departing citizens of Mauritius or a master or </a:t>
            </a:r>
            <a:r>
              <a:rPr lang="en-US" sz="1400" dirty="0" smtClean="0">
                <a:solidFill>
                  <a:prstClr val="black"/>
                </a:solidFill>
                <a:latin typeface="Times New Roman" pitchFamily="18" charset="0"/>
                <a:cs typeface="Times New Roman" pitchFamily="18" charset="0"/>
              </a:rPr>
              <a:t>	members </a:t>
            </a:r>
            <a:r>
              <a:rPr lang="en-US" sz="1400" dirty="0">
                <a:solidFill>
                  <a:prstClr val="black"/>
                </a:solidFill>
                <a:latin typeface="Times New Roman" pitchFamily="18" charset="0"/>
                <a:cs typeface="Times New Roman" pitchFamily="18" charset="0"/>
              </a:rPr>
              <a:t>	of a crew leaving for a foreign airport or port in a </a:t>
            </a:r>
            <a:r>
              <a:rPr lang="en-US" sz="1400" dirty="0" smtClean="0">
                <a:solidFill>
                  <a:prstClr val="black"/>
                </a:solidFill>
                <a:latin typeface="Times New Roman" pitchFamily="18" charset="0"/>
                <a:cs typeface="Times New Roman" pitchFamily="18" charset="0"/>
              </a:rPr>
              <a:t>shop under </a:t>
            </a:r>
            <a:r>
              <a:rPr lang="en-US" sz="1400" dirty="0">
                <a:solidFill>
                  <a:prstClr val="black"/>
                </a:solidFill>
                <a:latin typeface="Times New Roman" pitchFamily="18" charset="0"/>
                <a:cs typeface="Times New Roman" pitchFamily="18" charset="0"/>
              </a:rPr>
              <a:t>the </a:t>
            </a:r>
            <a:r>
              <a:rPr lang="en-US" sz="1400" dirty="0" smtClean="0">
                <a:solidFill>
                  <a:prstClr val="black"/>
                </a:solidFill>
                <a:latin typeface="Times New Roman" pitchFamily="18" charset="0"/>
                <a:cs typeface="Times New Roman" pitchFamily="18" charset="0"/>
              </a:rPr>
              <a:t>	Deferred </a:t>
            </a:r>
            <a:r>
              <a:rPr lang="en-US" sz="1400" dirty="0">
                <a:solidFill>
                  <a:prstClr val="black"/>
                </a:solidFill>
                <a:latin typeface="Times New Roman" pitchFamily="18" charset="0"/>
                <a:cs typeface="Times New Roman" pitchFamily="18" charset="0"/>
              </a:rPr>
              <a:t>Duty and </a:t>
            </a:r>
            <a:r>
              <a:rPr lang="en-US" sz="1400" dirty="0" smtClean="0">
                <a:solidFill>
                  <a:prstClr val="black"/>
                </a:solidFill>
                <a:latin typeface="Times New Roman" pitchFamily="18" charset="0"/>
                <a:cs typeface="Times New Roman" pitchFamily="18" charset="0"/>
              </a:rPr>
              <a:t>Tax </a:t>
            </a:r>
            <a:r>
              <a:rPr lang="en-US" sz="1400" dirty="0">
                <a:solidFill>
                  <a:prstClr val="black"/>
                </a:solidFill>
                <a:latin typeface="Times New Roman" pitchFamily="18" charset="0"/>
                <a:cs typeface="Times New Roman" pitchFamily="18" charset="0"/>
              </a:rPr>
              <a:t>Scheme under the Customs Act</a:t>
            </a:r>
          </a:p>
          <a:p>
            <a:pPr algn="l"/>
            <a:r>
              <a:rPr lang="en-US" sz="1400" dirty="0">
                <a:solidFill>
                  <a:prstClr val="black"/>
                </a:solidFill>
                <a:latin typeface="Times New Roman" pitchFamily="18" charset="0"/>
                <a:cs typeface="Times New Roman" pitchFamily="18" charset="0"/>
              </a:rPr>
              <a:t>	(f) Imported directly by diplomatic missions, or delivered from a </a:t>
            </a:r>
            <a:r>
              <a:rPr lang="en-US" sz="1400" dirty="0" smtClean="0">
                <a:solidFill>
                  <a:prstClr val="black"/>
                </a:solidFill>
                <a:latin typeface="Times New Roman" pitchFamily="18" charset="0"/>
                <a:cs typeface="Times New Roman" pitchFamily="18" charset="0"/>
              </a:rPr>
              <a:t>bonded warehouse </a:t>
            </a:r>
            <a:r>
              <a:rPr lang="en-US" sz="1400" dirty="0">
                <a:solidFill>
                  <a:prstClr val="black"/>
                </a:solidFill>
                <a:latin typeface="Times New Roman" pitchFamily="18" charset="0"/>
                <a:cs typeface="Times New Roman" pitchFamily="18" charset="0"/>
              </a:rPr>
              <a:t>to </a:t>
            </a:r>
            <a:r>
              <a:rPr lang="en-US" sz="1400" dirty="0" smtClean="0">
                <a:solidFill>
                  <a:prstClr val="black"/>
                </a:solidFill>
                <a:latin typeface="Times New Roman" pitchFamily="18" charset="0"/>
                <a:cs typeface="Times New Roman" pitchFamily="18" charset="0"/>
              </a:rPr>
              <a:t>	diplomatic </a:t>
            </a:r>
            <a:r>
              <a:rPr lang="en-US" sz="1400" dirty="0">
                <a:solidFill>
                  <a:prstClr val="black"/>
                </a:solidFill>
                <a:latin typeface="Times New Roman" pitchFamily="18" charset="0"/>
                <a:cs typeface="Times New Roman" pitchFamily="18" charset="0"/>
              </a:rPr>
              <a:t>missions and agents, for their exclusive use</a:t>
            </a:r>
            <a:r>
              <a:rPr lang="en-US" sz="1400" dirty="0" smtClean="0">
                <a:solidFill>
                  <a:prstClr val="black"/>
                </a:solidFill>
                <a:latin typeface="Times New Roman" pitchFamily="18" charset="0"/>
                <a:cs typeface="Times New Roman" pitchFamily="18" charset="0"/>
              </a:rPr>
              <a:t>.</a:t>
            </a:r>
          </a:p>
          <a:p>
            <a:pPr algn="l"/>
            <a:r>
              <a:rPr lang="en-US" sz="1400" dirty="0">
                <a:solidFill>
                  <a:prstClr val="black"/>
                </a:solidFill>
                <a:latin typeface="Times New Roman" pitchFamily="18" charset="0"/>
                <a:cs typeface="Times New Roman" pitchFamily="18" charset="0"/>
              </a:rPr>
              <a:t>	</a:t>
            </a:r>
            <a:r>
              <a:rPr lang="en-US" sz="1400" dirty="0" smtClean="0">
                <a:solidFill>
                  <a:prstClr val="black"/>
                </a:solidFill>
                <a:latin typeface="Times New Roman" pitchFamily="18" charset="0"/>
                <a:cs typeface="Times New Roman" pitchFamily="18" charset="0"/>
              </a:rPr>
              <a:t>(g) Imported directly by any passenger under items E8 &amp; E9 of Part II of the First Schedule to 	he Customs Tariff Act, provided that the goods are not intended for sale.</a:t>
            </a:r>
            <a:endParaRPr lang="en-US" sz="1400" dirty="0" smtClean="0">
              <a:solidFill>
                <a:prstClr val="black"/>
              </a:solidFill>
              <a:latin typeface="Times New Roman" pitchFamily="18" charset="0"/>
              <a:cs typeface="Times New Roman" pitchFamily="18" charset="0"/>
            </a:endParaRPr>
          </a:p>
          <a:p>
            <a:pPr algn="l"/>
            <a:endParaRPr lang="en-US" sz="1400" dirty="0" smtClean="0">
              <a:solidFill>
                <a:prstClr val="black"/>
              </a:solidFill>
              <a:latin typeface="Times New Roman" pitchFamily="18" charset="0"/>
              <a:cs typeface="Times New Roman" pitchFamily="18" charset="0"/>
            </a:endParaRPr>
          </a:p>
          <a:p>
            <a:pPr marL="342900" indent="-342900" algn="l">
              <a:buFont typeface="+mj-lt"/>
              <a:buAutoNum type="arabicPeriod"/>
            </a:pPr>
            <a:endParaRPr lang="en-US" sz="1400" dirty="0">
              <a:latin typeface="Times New Roman" pitchFamily="18" charset="0"/>
              <a:cs typeface="Times New Roman" pitchFamily="18" charset="0"/>
            </a:endParaRPr>
          </a:p>
          <a:p>
            <a:pPr marL="457200" indent="-457200" algn="l">
              <a:buFont typeface="Arial" pitchFamily="34" charset="0"/>
              <a:buChar char="•"/>
            </a:pPr>
            <a:endParaRPr lang="en-US" sz="1600" b="1" dirty="0">
              <a:latin typeface="Times New Roman" pitchFamily="18" charset="0"/>
              <a:cs typeface="Times New Roman" pitchFamily="18" charset="0"/>
            </a:endParaRPr>
          </a:p>
          <a:p>
            <a:pPr algn="l"/>
            <a:endParaRPr lang="en-US" sz="2200" b="1" dirty="0" smtClean="0">
              <a:latin typeface="Times New Roman" pitchFamily="18" charset="0"/>
              <a:cs typeface="Times New Roman" pitchFamily="18" charset="0"/>
            </a:endParaRPr>
          </a:p>
          <a:p>
            <a:pPr marL="457200" indent="-457200" algn="l">
              <a:buFont typeface="Arial" pitchFamily="34" charset="0"/>
              <a:buChar char="•"/>
            </a:pPr>
            <a:endParaRPr lang="en-US" sz="2000" b="1" dirty="0" smtClean="0">
              <a:latin typeface="Times New Roman" pitchFamily="18" charset="0"/>
              <a:cs typeface="Times New Roman" pitchFamily="18" charset="0"/>
            </a:endParaRPr>
          </a:p>
          <a:p>
            <a:pPr algn="l"/>
            <a:endParaRPr lang="en-US" sz="3200" dirty="0"/>
          </a:p>
        </p:txBody>
      </p:sp>
      <p:sp>
        <p:nvSpPr>
          <p:cNvPr id="4" name="Subtitle 2"/>
          <p:cNvSpPr txBox="1">
            <a:spLocks/>
          </p:cNvSpPr>
          <p:nvPr/>
        </p:nvSpPr>
        <p:spPr>
          <a:xfrm>
            <a:off x="3009014" y="223285"/>
            <a:ext cx="6019795" cy="6911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1" dirty="0" smtClean="0">
                <a:solidFill>
                  <a:schemeClr val="bg1"/>
                </a:solidFill>
                <a:latin typeface="Times New Roman" pitchFamily="18" charset="0"/>
                <a:cs typeface="Times New Roman" pitchFamily="18" charset="0"/>
              </a:rPr>
              <a:t>Implementation of Excise Stamps </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0837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009014" y="223284"/>
            <a:ext cx="6019795" cy="978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1" dirty="0" smtClean="0">
                <a:solidFill>
                  <a:schemeClr val="bg1"/>
                </a:solidFill>
                <a:latin typeface="Times New Roman" pitchFamily="18" charset="0"/>
                <a:cs typeface="Times New Roman" pitchFamily="18" charset="0"/>
              </a:rPr>
              <a:t>Implementation of Excise Stamps as per Twelfth Schedule</a:t>
            </a:r>
            <a:endParaRPr lang="en-US" sz="2800" b="1" dirty="0">
              <a:solidFill>
                <a:schemeClr val="bg1"/>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306" y="1145656"/>
            <a:ext cx="5100638" cy="62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747900"/>
            <a:ext cx="5924550" cy="466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15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4825" y="1637414"/>
            <a:ext cx="7182515" cy="4306186"/>
          </a:xfrm>
        </p:spPr>
        <p:txBody>
          <a:bodyPr>
            <a:normAutofit fontScale="92500" lnSpcReduction="10000"/>
          </a:bodyPr>
          <a:lstStyle/>
          <a:p>
            <a:pPr algn="l"/>
            <a:r>
              <a:rPr lang="en-US" sz="2000" b="1" u="sng" dirty="0" smtClean="0">
                <a:solidFill>
                  <a:prstClr val="black"/>
                </a:solidFill>
                <a:latin typeface="Times New Roman" pitchFamily="18" charset="0"/>
                <a:cs typeface="Times New Roman" pitchFamily="18" charset="0"/>
              </a:rPr>
              <a:t>Purchase and affixing of Excise Stamps on Packet of Cigarettes </a:t>
            </a:r>
            <a:endParaRPr lang="en-US" sz="2000" b="1" u="sng" dirty="0">
              <a:solidFill>
                <a:prstClr val="black"/>
              </a:solidFill>
              <a:latin typeface="Times New Roman" pitchFamily="18" charset="0"/>
              <a:cs typeface="Times New Roman" pitchFamily="18" charset="0"/>
            </a:endParaRPr>
          </a:p>
          <a:p>
            <a:pPr marL="457200" indent="-457200" algn="l">
              <a:buFont typeface="Arial" pitchFamily="34" charset="0"/>
              <a:buChar char="•"/>
            </a:pPr>
            <a:endParaRPr lang="en-US" sz="2000" dirty="0" smtClean="0">
              <a:latin typeface="Times New Roman" pitchFamily="18" charset="0"/>
              <a:cs typeface="Times New Roman" pitchFamily="18" charset="0"/>
            </a:endParaRPr>
          </a:p>
          <a:p>
            <a:pPr marL="457200" indent="-457200" algn="l">
              <a:lnSpc>
                <a:spcPct val="160000"/>
              </a:lnSpc>
              <a:buFont typeface="Arial" pitchFamily="34" charset="0"/>
              <a:buChar char="•"/>
            </a:pPr>
            <a:r>
              <a:rPr lang="en-US" sz="2000" dirty="0" smtClean="0">
                <a:latin typeface="Times New Roman" pitchFamily="18" charset="0"/>
                <a:cs typeface="Times New Roman" pitchFamily="18" charset="0"/>
              </a:rPr>
              <a:t>Excise stamps are purchased from MRA Customs in sheets or precut before importation of cigarettes.</a:t>
            </a:r>
          </a:p>
          <a:p>
            <a:pPr marL="457200" indent="-457200" algn="l">
              <a:lnSpc>
                <a:spcPct val="160000"/>
              </a:lnSpc>
              <a:buFont typeface="Arial" pitchFamily="34" charset="0"/>
              <a:buChar char="•"/>
            </a:pPr>
            <a:r>
              <a:rPr lang="en-US" sz="2000" dirty="0" smtClean="0">
                <a:latin typeface="Times New Roman" pitchFamily="18" charset="0"/>
                <a:cs typeface="Times New Roman" pitchFamily="18" charset="0"/>
              </a:rPr>
              <a:t>The Excise stamps are forwarded to the manufacturer of cigarettes in the country of origin by the distributor in Mauritius.</a:t>
            </a:r>
          </a:p>
          <a:p>
            <a:pPr marL="457200" indent="-457200" algn="l">
              <a:lnSpc>
                <a:spcPct val="160000"/>
              </a:lnSpc>
              <a:buFont typeface="Arial" pitchFamily="34" charset="0"/>
              <a:buChar char="•"/>
            </a:pPr>
            <a:r>
              <a:rPr lang="en-US" sz="2000" dirty="0" smtClean="0">
                <a:latin typeface="Times New Roman" pitchFamily="18" charset="0"/>
                <a:cs typeface="Times New Roman" pitchFamily="18" charset="0"/>
              </a:rPr>
              <a:t>The Excise stamps are affixed on the packets of cigarettes under the plastic layer as </a:t>
            </a:r>
            <a:r>
              <a:rPr lang="en-US" sz="2000" dirty="0">
                <a:solidFill>
                  <a:prstClr val="black"/>
                </a:solidFill>
                <a:latin typeface="Times New Roman" pitchFamily="18" charset="0"/>
                <a:cs typeface="Times New Roman" pitchFamily="18" charset="0"/>
              </a:rPr>
              <a:t>in the manner specified in Column 2 of the Twelfth </a:t>
            </a:r>
            <a:r>
              <a:rPr lang="en-US" sz="2000" dirty="0" smtClean="0">
                <a:solidFill>
                  <a:prstClr val="black"/>
                </a:solidFill>
                <a:latin typeface="Times New Roman" pitchFamily="18" charset="0"/>
                <a:cs typeface="Times New Roman" pitchFamily="18" charset="0"/>
              </a:rPr>
              <a:t>Schedule</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l"/>
            <a:endParaRPr lang="en-US" sz="1600" b="1" dirty="0" smtClean="0">
              <a:latin typeface="Times New Roman" pitchFamily="18" charset="0"/>
              <a:cs typeface="Times New Roman" pitchFamily="18" charset="0"/>
            </a:endParaRPr>
          </a:p>
          <a:p>
            <a:pPr marL="457200" indent="-457200" algn="l">
              <a:buFont typeface="Arial" pitchFamily="34" charset="0"/>
              <a:buChar char="•"/>
            </a:pPr>
            <a:endParaRPr lang="en-US" sz="1600" b="1" dirty="0" smtClean="0">
              <a:latin typeface="Times New Roman" pitchFamily="18" charset="0"/>
              <a:cs typeface="Times New Roman" pitchFamily="18" charset="0"/>
            </a:endParaRPr>
          </a:p>
          <a:p>
            <a:pPr algn="l"/>
            <a:endParaRPr lang="en-US" sz="1600" dirty="0">
              <a:latin typeface="Times New Roman" pitchFamily="18" charset="0"/>
              <a:cs typeface="Times New Roman" pitchFamily="18" charset="0"/>
            </a:endParaRPr>
          </a:p>
        </p:txBody>
      </p:sp>
      <p:sp>
        <p:nvSpPr>
          <p:cNvPr id="4" name="Subtitle 2"/>
          <p:cNvSpPr txBox="1">
            <a:spLocks/>
          </p:cNvSpPr>
          <p:nvPr/>
        </p:nvSpPr>
        <p:spPr>
          <a:xfrm>
            <a:off x="3009014" y="223284"/>
            <a:ext cx="6019795" cy="978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1" dirty="0" smtClean="0">
                <a:solidFill>
                  <a:schemeClr val="bg1"/>
                </a:solidFill>
                <a:latin typeface="Times New Roman" pitchFamily="18" charset="0"/>
                <a:cs typeface="Times New Roman" pitchFamily="18" charset="0"/>
              </a:rPr>
              <a:t>Implementation of Excise Stamps on Packets of Cigarettes</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09096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13198" y="403497"/>
            <a:ext cx="5130802" cy="351895"/>
          </a:xfrm>
        </p:spPr>
        <p:txBody>
          <a:bodyPr>
            <a:noAutofit/>
          </a:bodyPr>
          <a:lstStyle/>
          <a:p>
            <a:pPr algn="l"/>
            <a:r>
              <a:rPr lang="en-US" sz="2800" b="1" dirty="0">
                <a:solidFill>
                  <a:schemeClr val="bg1"/>
                </a:solidFill>
                <a:latin typeface="Times New Roman" pitchFamily="18" charset="0"/>
                <a:cs typeface="Times New Roman" pitchFamily="18" charset="0"/>
              </a:rPr>
              <a:t>Purchase of Excise Stamps</a:t>
            </a:r>
          </a:p>
        </p:txBody>
      </p:sp>
      <p:sp>
        <p:nvSpPr>
          <p:cNvPr id="4" name="TextBox 3"/>
          <p:cNvSpPr txBox="1"/>
          <p:nvPr/>
        </p:nvSpPr>
        <p:spPr>
          <a:xfrm>
            <a:off x="558139" y="1721922"/>
            <a:ext cx="8075221" cy="5016758"/>
          </a:xfrm>
          <a:prstGeom prst="rect">
            <a:avLst/>
          </a:prstGeom>
          <a:noFill/>
        </p:spPr>
        <p:txBody>
          <a:bodyPr wrap="square" rtlCol="0">
            <a:spAutoFit/>
          </a:bodyPr>
          <a:lstStyle/>
          <a:p>
            <a:r>
              <a:rPr lang="en-US" sz="2000" b="1" u="sng" dirty="0">
                <a:latin typeface="Times New Roman" pitchFamily="18" charset="0"/>
                <a:cs typeface="Times New Roman" pitchFamily="18" charset="0"/>
              </a:rPr>
              <a:t>Local Manufacturers </a:t>
            </a:r>
          </a:p>
          <a:p>
            <a:endParaRPr lang="en-US" sz="2400" b="1" u="sng" dirty="0">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Fill application form (Form No. 4) </a:t>
            </a:r>
          </a:p>
          <a:p>
            <a:pPr marL="285750" indent="-285750">
              <a:buFont typeface="Arial" pitchFamily="34" charset="0"/>
              <a:buChar char="•"/>
            </a:pPr>
            <a:endParaRPr lang="en-US" sz="2000" dirty="0">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Effect Payment upon receipt of a voucher from the Excise Section</a:t>
            </a:r>
          </a:p>
          <a:p>
            <a:pPr marL="285750" indent="-285750">
              <a:buFont typeface="Arial" pitchFamily="34" charset="0"/>
              <a:buChar char="•"/>
            </a:pPr>
            <a:endParaRPr lang="en-US" sz="2000" dirty="0">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Delivery of Excise Stamps</a:t>
            </a:r>
          </a:p>
          <a:p>
            <a:pPr marL="285750" indent="-285750">
              <a:buFont typeface="Arial" pitchFamily="34" charset="0"/>
              <a:buChar char="•"/>
            </a:pPr>
            <a:endParaRPr lang="en-US" sz="2000" dirty="0">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Excise Stamps to be affixed prior to removal for Home Consumption</a:t>
            </a:r>
          </a:p>
          <a:p>
            <a:endParaRPr lang="en-US" sz="2000"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p:txBody>
      </p:sp>
    </p:spTree>
    <p:extLst>
      <p:ext uri="{BB962C8B-B14F-4D97-AF65-F5344CB8AC3E}">
        <p14:creationId xmlns:p14="http://schemas.microsoft.com/office/powerpoint/2010/main" val="454266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13198" y="403497"/>
            <a:ext cx="5130802" cy="351895"/>
          </a:xfrm>
        </p:spPr>
        <p:txBody>
          <a:bodyPr>
            <a:noAutofit/>
          </a:bodyPr>
          <a:lstStyle/>
          <a:p>
            <a:pPr algn="l"/>
            <a:r>
              <a:rPr lang="en-US" sz="2800" b="1" dirty="0">
                <a:solidFill>
                  <a:schemeClr val="bg1"/>
                </a:solidFill>
                <a:latin typeface="Times New Roman" pitchFamily="18" charset="0"/>
                <a:cs typeface="Times New Roman" pitchFamily="18" charset="0"/>
              </a:rPr>
              <a:t>Purchase of Excise Stamps</a:t>
            </a:r>
          </a:p>
        </p:txBody>
      </p:sp>
      <p:sp>
        <p:nvSpPr>
          <p:cNvPr id="4" name="TextBox 3"/>
          <p:cNvSpPr txBox="1"/>
          <p:nvPr/>
        </p:nvSpPr>
        <p:spPr>
          <a:xfrm>
            <a:off x="558137" y="1116032"/>
            <a:ext cx="8075221" cy="7602081"/>
          </a:xfrm>
          <a:prstGeom prst="rect">
            <a:avLst/>
          </a:prstGeom>
          <a:noFill/>
        </p:spPr>
        <p:txBody>
          <a:bodyPr wrap="square" rtlCol="0">
            <a:spAutoFit/>
          </a:bodyPr>
          <a:lstStyle/>
          <a:p>
            <a:r>
              <a:rPr lang="en-US" sz="2000" b="1" u="sng" dirty="0">
                <a:latin typeface="Times New Roman" pitchFamily="18" charset="0"/>
                <a:cs typeface="Times New Roman" pitchFamily="18" charset="0"/>
              </a:rPr>
              <a:t>Importers</a:t>
            </a:r>
          </a:p>
          <a:p>
            <a:endParaRPr lang="en-US" sz="2000" b="1" u="sng" dirty="0">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Fill application form (Form No. 4) </a:t>
            </a:r>
          </a:p>
          <a:p>
            <a:pPr marL="285750" indent="-285750">
              <a:buFont typeface="Arial" pitchFamily="34" charset="0"/>
              <a:buChar char="•"/>
            </a:pPr>
            <a:endParaRPr lang="en-US" sz="2000" dirty="0">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Effect Payment upon receipt of a voucher from the Excise Section</a:t>
            </a:r>
          </a:p>
          <a:p>
            <a:pPr marL="285750" indent="-285750">
              <a:buFont typeface="Arial" pitchFamily="34" charset="0"/>
              <a:buChar char="•"/>
            </a:pPr>
            <a:endParaRPr lang="en-US" sz="2000" dirty="0">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Delivery of Excise Stamps</a:t>
            </a:r>
          </a:p>
          <a:p>
            <a:pPr marL="285750" indent="-285750">
              <a:buFont typeface="Arial" pitchFamily="34" charset="0"/>
              <a:buChar char="•"/>
            </a:pPr>
            <a:endParaRPr lang="en-US" sz="2000" dirty="0">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Fill form of undertaking (Form No. 5)</a:t>
            </a:r>
          </a:p>
          <a:p>
            <a:pPr marL="285750" indent="-285750">
              <a:buFont typeface="Arial" pitchFamily="34" charset="0"/>
              <a:buChar char="•"/>
            </a:pPr>
            <a:endParaRPr lang="en-US" sz="2000" dirty="0">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Upload as attached documents to Customs Declaration</a:t>
            </a:r>
          </a:p>
          <a:p>
            <a:pPr marL="285750" indent="-285750">
              <a:buFont typeface="Arial" pitchFamily="34" charset="0"/>
              <a:buChar char="•"/>
            </a:pPr>
            <a:endParaRPr lang="en-US" sz="2000" dirty="0">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Excise Stamps to be affixed within 15 days from time of clearance of the products</a:t>
            </a:r>
          </a:p>
          <a:p>
            <a:endParaRPr lang="en-US" sz="2000" dirty="0">
              <a:latin typeface="Times New Roman" pitchFamily="18" charset="0"/>
              <a:cs typeface="Times New Roman" pitchFamily="18" charset="0"/>
            </a:endParaRPr>
          </a:p>
          <a:p>
            <a:pPr marL="285750" indent="-285750">
              <a:buFont typeface="Arial" pitchFamily="34" charset="0"/>
              <a:buChar char="•"/>
            </a:pPr>
            <a:r>
              <a:rPr lang="en-US" sz="2000" dirty="0">
                <a:latin typeface="Times New Roman" pitchFamily="18" charset="0"/>
                <a:cs typeface="Times New Roman" pitchFamily="18" charset="0"/>
              </a:rPr>
              <a:t>Return Part B of the Form No. 5 to the Excise Section within two (2) weeks from the time of clearance of the alcoholic products </a:t>
            </a:r>
          </a:p>
          <a:p>
            <a:pPr marL="285750" indent="-285750">
              <a:buFont typeface="Arial" pitchFamily="34" charset="0"/>
              <a:buChar char="•"/>
            </a:pPr>
            <a:endParaRPr lang="en-US" sz="2000" dirty="0">
              <a:latin typeface="Times New Roman" pitchFamily="18" charset="0"/>
              <a:cs typeface="Times New Roman" pitchFamily="18" charset="0"/>
            </a:endParaRPr>
          </a:p>
          <a:p>
            <a:pPr marL="285750" indent="-285750">
              <a:buFont typeface="Arial" pitchFamily="34" charset="0"/>
              <a:buChar char="•"/>
            </a:pPr>
            <a:endParaRPr lang="en-US" sz="2000" dirty="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p:txBody>
      </p:sp>
    </p:spTree>
    <p:extLst>
      <p:ext uri="{BB962C8B-B14F-4D97-AF65-F5344CB8AC3E}">
        <p14:creationId xmlns:p14="http://schemas.microsoft.com/office/powerpoint/2010/main" val="3384558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1629" y="1201479"/>
            <a:ext cx="7936096" cy="1960821"/>
          </a:xfrm>
        </p:spPr>
        <p:txBody>
          <a:bodyPr>
            <a:noAutofit/>
          </a:bodyPr>
          <a:lstStyle/>
          <a:p>
            <a:pPr marL="457200" indent="-457200" algn="l">
              <a:lnSpc>
                <a:spcPct val="100000"/>
              </a:lnSpc>
              <a:buFont typeface="Arial" pitchFamily="34" charset="0"/>
              <a:buChar char="•"/>
            </a:pPr>
            <a:r>
              <a:rPr lang="en-US" sz="1600" dirty="0" smtClean="0">
                <a:latin typeface="Times New Roman" pitchFamily="18" charset="0"/>
                <a:cs typeface="Times New Roman" pitchFamily="18" charset="0"/>
              </a:rPr>
              <a:t>Excise </a:t>
            </a:r>
            <a:r>
              <a:rPr lang="en-US" sz="1600" dirty="0">
                <a:latin typeface="Times New Roman" pitchFamily="18" charset="0"/>
                <a:cs typeface="Times New Roman" pitchFamily="18" charset="0"/>
              </a:rPr>
              <a:t>stamps are purchased from MRA Customs in </a:t>
            </a:r>
            <a:r>
              <a:rPr lang="en-US" sz="1600" dirty="0" smtClean="0">
                <a:latin typeface="Times New Roman" pitchFamily="18" charset="0"/>
                <a:cs typeface="Times New Roman" pitchFamily="18" charset="0"/>
              </a:rPr>
              <a:t>rolls upon importation or manufacture by local excise operators.</a:t>
            </a:r>
          </a:p>
          <a:p>
            <a:pPr marL="457200" indent="-457200" algn="l">
              <a:buFont typeface="Arial" pitchFamily="34" charset="0"/>
              <a:buChar char="•"/>
            </a:pPr>
            <a:r>
              <a:rPr lang="en-US" sz="1600" dirty="0" smtClean="0">
                <a:latin typeface="Times New Roman" pitchFamily="18" charset="0"/>
                <a:cs typeface="Times New Roman" pitchFamily="18" charset="0"/>
              </a:rPr>
              <a:t>The Excise Stamps are affixed on the alcoholic products by local manufactures before they are put to sale on the local market.</a:t>
            </a:r>
          </a:p>
          <a:p>
            <a:pPr marL="457200" indent="-457200" algn="l">
              <a:buFont typeface="Arial" pitchFamily="34" charset="0"/>
              <a:buChar char="•"/>
            </a:pPr>
            <a:r>
              <a:rPr lang="en-US" sz="1600" dirty="0" smtClean="0">
                <a:latin typeface="Times New Roman" pitchFamily="18" charset="0"/>
                <a:cs typeface="Times New Roman" pitchFamily="18" charset="0"/>
              </a:rPr>
              <a:t>Importers of alcoholic products sign an undertaking to affix the Excise stamps within two </a:t>
            </a:r>
            <a:r>
              <a:rPr lang="en-US" sz="1600" dirty="0">
                <a:latin typeface="Times New Roman" pitchFamily="18" charset="0"/>
                <a:cs typeface="Times New Roman" pitchFamily="18" charset="0"/>
              </a:rPr>
              <a:t>weeks from the time of  clearance of the alcoholic </a:t>
            </a:r>
            <a:r>
              <a:rPr lang="en-US" sz="1600" dirty="0" smtClean="0">
                <a:latin typeface="Times New Roman" pitchFamily="18" charset="0"/>
                <a:cs typeface="Times New Roman" pitchFamily="18" charset="0"/>
              </a:rPr>
              <a:t>products (MRA/CUS/</a:t>
            </a:r>
            <a:r>
              <a:rPr lang="en-US" sz="1600" dirty="0" err="1" smtClean="0">
                <a:latin typeface="Times New Roman" pitchFamily="18" charset="0"/>
                <a:cs typeface="Times New Roman" pitchFamily="18" charset="0"/>
              </a:rPr>
              <a:t>EXForm</a:t>
            </a:r>
            <a:r>
              <a:rPr lang="en-US" sz="1600" dirty="0" smtClean="0">
                <a:latin typeface="Times New Roman" pitchFamily="18" charset="0"/>
                <a:cs typeface="Times New Roman" pitchFamily="18" charset="0"/>
              </a:rPr>
              <a:t> 5 – Part A). </a:t>
            </a:r>
          </a:p>
          <a:p>
            <a:pPr algn="l"/>
            <a:endParaRPr lang="en-US" sz="400" b="1" u="sng" dirty="0" smtClean="0">
              <a:solidFill>
                <a:prstClr val="black"/>
              </a:solidFill>
              <a:latin typeface="Times New Roman" pitchFamily="18" charset="0"/>
              <a:cs typeface="Times New Roman" pitchFamily="18" charset="0"/>
            </a:endParaRPr>
          </a:p>
          <a:p>
            <a:pPr algn="l"/>
            <a:r>
              <a:rPr lang="en-US" sz="1600" b="1" u="sng" dirty="0" smtClean="0">
                <a:solidFill>
                  <a:prstClr val="black"/>
                </a:solidFill>
                <a:latin typeface="Times New Roman" pitchFamily="18" charset="0"/>
                <a:cs typeface="Times New Roman" pitchFamily="18" charset="0"/>
              </a:rPr>
              <a:t>Undertaking </a:t>
            </a:r>
            <a:r>
              <a:rPr lang="en-US" sz="1600" b="1" u="sng" dirty="0">
                <a:solidFill>
                  <a:prstClr val="black"/>
                </a:solidFill>
                <a:latin typeface="Times New Roman" pitchFamily="18" charset="0"/>
                <a:cs typeface="Times New Roman" pitchFamily="18" charset="0"/>
              </a:rPr>
              <a:t>to affix Excise Stamps on alcoholic products </a:t>
            </a:r>
          </a:p>
          <a:p>
            <a:pPr marL="457200" indent="-457200" algn="l">
              <a:buFont typeface="Arial" pitchFamily="34" charset="0"/>
              <a:buChar char="•"/>
            </a:pPr>
            <a:endParaRPr lang="en-US" sz="1600" dirty="0" smtClean="0">
              <a:latin typeface="Times New Roman" pitchFamily="18" charset="0"/>
              <a:cs typeface="Times New Roman" pitchFamily="18" charset="0"/>
            </a:endParaRPr>
          </a:p>
        </p:txBody>
      </p:sp>
      <p:sp>
        <p:nvSpPr>
          <p:cNvPr id="4" name="Subtitle 2"/>
          <p:cNvSpPr txBox="1">
            <a:spLocks/>
          </p:cNvSpPr>
          <p:nvPr/>
        </p:nvSpPr>
        <p:spPr>
          <a:xfrm>
            <a:off x="3009014" y="223284"/>
            <a:ext cx="6019795" cy="978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1" dirty="0" smtClean="0">
                <a:solidFill>
                  <a:schemeClr val="bg1"/>
                </a:solidFill>
                <a:latin typeface="Times New Roman" pitchFamily="18" charset="0"/>
                <a:cs typeface="Times New Roman" pitchFamily="18" charset="0"/>
              </a:rPr>
              <a:t>Implementation of Excise Stamps on alcoholic products (Cont.) </a:t>
            </a:r>
            <a:endParaRPr lang="en-US" sz="2800" b="1" dirty="0">
              <a:solidFill>
                <a:schemeClr val="bg1"/>
              </a:solidFill>
              <a:latin typeface="Times New Roman" pitchFamily="18" charset="0"/>
              <a:cs typeface="Times New Roman" pitchFamily="18" charset="0"/>
            </a:endParaRPr>
          </a:p>
        </p:txBody>
      </p:sp>
      <p:sp>
        <p:nvSpPr>
          <p:cNvPr id="2" name="TextBox 1"/>
          <p:cNvSpPr txBox="1"/>
          <p:nvPr/>
        </p:nvSpPr>
        <p:spPr>
          <a:xfrm>
            <a:off x="520995" y="3732915"/>
            <a:ext cx="8176438" cy="2708434"/>
          </a:xfrm>
          <a:prstGeom prst="rect">
            <a:avLst/>
          </a:prstGeom>
          <a:solidFill>
            <a:schemeClr val="bg1"/>
          </a:solidFill>
          <a:ln>
            <a:solidFill>
              <a:schemeClr val="tx1"/>
            </a:solidFill>
          </a:ln>
        </p:spPr>
        <p:txBody>
          <a:bodyPr wrap="square" rtlCol="0">
            <a:spAutoFit/>
          </a:bodyPr>
          <a:lstStyle/>
          <a:p>
            <a:pPr algn="ctr"/>
            <a:r>
              <a:rPr lang="en-US" sz="1600" b="1" dirty="0">
                <a:latin typeface="Times New Roman" pitchFamily="18" charset="0"/>
                <a:cs typeface="Times New Roman" pitchFamily="18" charset="0"/>
              </a:rPr>
              <a:t>PART A</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We, ……………………………………………………………………………..(</a:t>
            </a:r>
            <a:r>
              <a:rPr lang="en-US" sz="1600" i="1" dirty="0">
                <a:latin typeface="Times New Roman" pitchFamily="18" charset="0"/>
                <a:cs typeface="Times New Roman" pitchFamily="18" charset="0"/>
              </a:rPr>
              <a:t>company name</a:t>
            </a:r>
            <a:r>
              <a:rPr lang="en-US" sz="1600" dirty="0">
                <a:latin typeface="Times New Roman" pitchFamily="18" charset="0"/>
                <a:cs typeface="Times New Roman" pitchFamily="18" charset="0"/>
              </a:rPr>
              <a:t>) of ……….…………………………………………………………………… (</a:t>
            </a:r>
            <a:r>
              <a:rPr lang="en-US" sz="1600" i="1" dirty="0">
                <a:latin typeface="Times New Roman" pitchFamily="18" charset="0"/>
                <a:cs typeface="Times New Roman" pitchFamily="18" charset="0"/>
              </a:rPr>
              <a:t>company address</a:t>
            </a:r>
            <a:r>
              <a:rPr lang="en-US" sz="1600" dirty="0">
                <a:latin typeface="Times New Roman" pitchFamily="18" charset="0"/>
                <a:cs typeface="Times New Roman" pitchFamily="18" charset="0"/>
              </a:rPr>
              <a:t>) represented by the undersigned……………………... ……... (</a:t>
            </a:r>
            <a:r>
              <a:rPr lang="en-US" sz="1600" i="1" dirty="0">
                <a:latin typeface="Times New Roman" pitchFamily="18" charset="0"/>
                <a:cs typeface="Times New Roman" pitchFamily="18" charset="0"/>
              </a:rPr>
              <a:t>name of </a:t>
            </a:r>
            <a:r>
              <a:rPr lang="en-US" sz="1600" i="1" dirty="0" err="1">
                <a:latin typeface="Times New Roman" pitchFamily="18" charset="0"/>
                <a:cs typeface="Times New Roman" pitchFamily="18" charset="0"/>
              </a:rPr>
              <a:t>authorised</a:t>
            </a:r>
            <a:r>
              <a:rPr lang="en-US" sz="1600" i="1" dirty="0">
                <a:latin typeface="Times New Roman" pitchFamily="18" charset="0"/>
                <a:cs typeface="Times New Roman" pitchFamily="18" charset="0"/>
              </a:rPr>
              <a:t> representative</a:t>
            </a:r>
            <a:r>
              <a:rPr lang="en-US" sz="1600" dirty="0">
                <a:latin typeface="Times New Roman" pitchFamily="18" charset="0"/>
                <a:cs typeface="Times New Roman" pitchFamily="18" charset="0"/>
              </a:rPr>
              <a:t>) do hereby undertake to affix excise stamps within two weeks from the time of  clearance of the alcoholic products* as per  </a:t>
            </a:r>
            <a:r>
              <a:rPr lang="en-US" sz="1600" dirty="0" smtClean="0">
                <a:latin typeface="Times New Roman" pitchFamily="18" charset="0"/>
                <a:cs typeface="Times New Roman" pitchFamily="18" charset="0"/>
              </a:rPr>
              <a:t>invoice no</a:t>
            </a:r>
            <a:r>
              <a:rPr lang="en-US" sz="1600" dirty="0">
                <a:latin typeface="Times New Roman" pitchFamily="18" charset="0"/>
                <a:cs typeface="Times New Roman" pitchFamily="18" charset="0"/>
              </a:rPr>
              <a:t>………………………………….dated…………</a:t>
            </a:r>
          </a:p>
          <a:p>
            <a:r>
              <a:rPr lang="en-US" sz="1600" dirty="0">
                <a:latin typeface="Times New Roman" pitchFamily="18" charset="0"/>
                <a:cs typeface="Times New Roman" pitchFamily="18" charset="0"/>
              </a:rPr>
              <a:t>I also undertake to inform the Excise Section, MRA Customs, in writing, immediately after the affixing of stamps exercise is completed. </a:t>
            </a:r>
          </a:p>
          <a:p>
            <a:endParaRPr lang="en-US" sz="8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Signature </a:t>
            </a:r>
            <a:r>
              <a:rPr lang="en-US" sz="1600" dirty="0">
                <a:latin typeface="Times New Roman" pitchFamily="18" charset="0"/>
                <a:cs typeface="Times New Roman" pitchFamily="18" charset="0"/>
              </a:rPr>
              <a:t>of </a:t>
            </a:r>
            <a:r>
              <a:rPr lang="en-US" sz="1600" dirty="0" err="1">
                <a:latin typeface="Times New Roman" pitchFamily="18" charset="0"/>
                <a:cs typeface="Times New Roman" pitchFamily="18" charset="0"/>
              </a:rPr>
              <a:t>Authorised</a:t>
            </a:r>
            <a:r>
              <a:rPr lang="en-US" sz="1600" dirty="0">
                <a:latin typeface="Times New Roman" pitchFamily="18" charset="0"/>
                <a:cs typeface="Times New Roman" pitchFamily="18" charset="0"/>
              </a:rPr>
              <a:t> representative:…</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1124828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MRA PPT Prez">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ew MRA PPT Prez" id="{A4D3C90D-22C0-A74F-893C-EC654907CAA8}" vid="{1CA31E6B-A247-F748-BDF3-59DBB0EF1EE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ew MRA PPT Prez" id="{A4D3C90D-22C0-A74F-893C-EC654907CAA8}" vid="{1695040D-3662-6E43-BDE0-9FB6349E4F44}"/>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MRA PPT Prez</Template>
  <TotalTime>1225</TotalTime>
  <Words>1829</Words>
  <Application>Microsoft Office PowerPoint</Application>
  <PresentationFormat>On-screen Show (4:3)</PresentationFormat>
  <Paragraphs>206</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New MRA PPT Prez</vt:lpstr>
      <vt:lpstr>Custom Design</vt:lpstr>
      <vt:lpstr>2_Custom Design</vt:lpstr>
      <vt:lpstr>                    Implementation of Excise Stamps on Packets of Cigarettes and Alcoholic Products   PRESENTED BY:   Rajendra Gupta Ramnarain Section Head, Excise Section  Date: 08th October 2019 </vt:lpstr>
      <vt:lpstr>Implementation of Excise Stamps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Mehraj</dc:creator>
  <cp:lastModifiedBy>Rajgupta Ramnarain</cp:lastModifiedBy>
  <cp:revision>187</cp:revision>
  <cp:lastPrinted>2019-09-27T05:00:10Z</cp:lastPrinted>
  <dcterms:created xsi:type="dcterms:W3CDTF">2017-06-20T09:54:16Z</dcterms:created>
  <dcterms:modified xsi:type="dcterms:W3CDTF">2019-10-07T11:42:39Z</dcterms:modified>
</cp:coreProperties>
</file>