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 id="2147483666" r:id="rId3"/>
  </p:sldMasterIdLst>
  <p:handoutMasterIdLst>
    <p:handoutMasterId r:id="rId24"/>
  </p:handoutMasterIdLst>
  <p:sldIdLst>
    <p:sldId id="256" r:id="rId4"/>
    <p:sldId id="326" r:id="rId5"/>
    <p:sldId id="381" r:id="rId6"/>
    <p:sldId id="401" r:id="rId7"/>
    <p:sldId id="402" r:id="rId8"/>
    <p:sldId id="383" r:id="rId9"/>
    <p:sldId id="384" r:id="rId10"/>
    <p:sldId id="398" r:id="rId11"/>
    <p:sldId id="403" r:id="rId12"/>
    <p:sldId id="387" r:id="rId13"/>
    <p:sldId id="385" r:id="rId14"/>
    <p:sldId id="400" r:id="rId15"/>
    <p:sldId id="389" r:id="rId16"/>
    <p:sldId id="393" r:id="rId17"/>
    <p:sldId id="394" r:id="rId18"/>
    <p:sldId id="395" r:id="rId19"/>
    <p:sldId id="404" r:id="rId20"/>
    <p:sldId id="405" r:id="rId21"/>
    <p:sldId id="338" r:id="rId22"/>
    <p:sldId id="258" r:id="rId23"/>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p:restoredTop sz="97983" autoAdjust="0"/>
  </p:normalViewPr>
  <p:slideViewPr>
    <p:cSldViewPr snapToGrid="0" snapToObjects="1">
      <p:cViewPr>
        <p:scale>
          <a:sx n="90" d="100"/>
          <a:sy n="90" d="100"/>
        </p:scale>
        <p:origin x="-58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2042"/>
          </a:xfrm>
          <a:prstGeom prst="rect">
            <a:avLst/>
          </a:prstGeom>
        </p:spPr>
        <p:txBody>
          <a:bodyPr vert="horz" lIns="92546" tIns="46273" rIns="92546" bIns="46273"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2042"/>
          </a:xfrm>
          <a:prstGeom prst="rect">
            <a:avLst/>
          </a:prstGeom>
        </p:spPr>
        <p:txBody>
          <a:bodyPr vert="horz" lIns="92546" tIns="46273" rIns="92546" bIns="46273" rtlCol="0"/>
          <a:lstStyle>
            <a:lvl1pPr algn="r">
              <a:defRPr sz="1200"/>
            </a:lvl1pPr>
          </a:lstStyle>
          <a:p>
            <a:fld id="{BEEB42A1-3FD2-43FC-8C1B-187C5E7945EB}" type="datetimeFigureOut">
              <a:rPr lang="en-US" smtClean="0"/>
              <a:t>2/21/2022</a:t>
            </a:fld>
            <a:endParaRPr lang="en-US"/>
          </a:p>
        </p:txBody>
      </p:sp>
      <p:sp>
        <p:nvSpPr>
          <p:cNvPr id="4" name="Footer Placeholder 3"/>
          <p:cNvSpPr>
            <a:spLocks noGrp="1"/>
          </p:cNvSpPr>
          <p:nvPr>
            <p:ph type="ftr" sz="quarter" idx="2"/>
          </p:nvPr>
        </p:nvSpPr>
        <p:spPr>
          <a:xfrm>
            <a:off x="0" y="8777192"/>
            <a:ext cx="3013763" cy="462042"/>
          </a:xfrm>
          <a:prstGeom prst="rect">
            <a:avLst/>
          </a:prstGeom>
        </p:spPr>
        <p:txBody>
          <a:bodyPr vert="horz" lIns="92546" tIns="46273" rIns="92546" bIns="46273"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777192"/>
            <a:ext cx="3013763" cy="462042"/>
          </a:xfrm>
          <a:prstGeom prst="rect">
            <a:avLst/>
          </a:prstGeom>
        </p:spPr>
        <p:txBody>
          <a:bodyPr vert="horz" lIns="92546" tIns="46273" rIns="92546" bIns="46273" rtlCol="0" anchor="b"/>
          <a:lstStyle>
            <a:lvl1pPr algn="r">
              <a:defRPr sz="1200"/>
            </a:lvl1pPr>
          </a:lstStyle>
          <a:p>
            <a:fld id="{2D8A3C2E-D1EA-4FF6-9BE5-88A54015992B}" type="slidenum">
              <a:rPr lang="en-US" smtClean="0"/>
              <a:t>‹#›</a:t>
            </a:fld>
            <a:endParaRPr lang="en-US"/>
          </a:p>
        </p:txBody>
      </p:sp>
    </p:spTree>
    <p:extLst>
      <p:ext uri="{BB962C8B-B14F-4D97-AF65-F5344CB8AC3E}">
        <p14:creationId xmlns:p14="http://schemas.microsoft.com/office/powerpoint/2010/main" val="8360614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8BAD70-4929-E74D-8A8F-03EB9708ABB3}"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C68C0-4428-7E47-A151-9A8582234FD8}" type="slidenum">
              <a:rPr lang="en-US" smtClean="0"/>
              <a:t>‹#›</a:t>
            </a:fld>
            <a:endParaRPr lang="en-US"/>
          </a:p>
        </p:txBody>
      </p:sp>
    </p:spTree>
    <p:extLst>
      <p:ext uri="{BB962C8B-B14F-4D97-AF65-F5344CB8AC3E}">
        <p14:creationId xmlns:p14="http://schemas.microsoft.com/office/powerpoint/2010/main" val="13304775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7"/>
            <a:ext cx="6858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A6B2B9-1197-884D-8F98-E7F41D09F374}"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1D4373-670B-6E41-807B-CB043CAD49EF}" type="slidenum">
              <a:rPr lang="en-US" smtClean="0"/>
              <a:t>‹#›</a:t>
            </a:fld>
            <a:endParaRPr lang="en-US"/>
          </a:p>
        </p:txBody>
      </p:sp>
    </p:spTree>
    <p:extLst>
      <p:ext uri="{BB962C8B-B14F-4D97-AF65-F5344CB8AC3E}">
        <p14:creationId xmlns:p14="http://schemas.microsoft.com/office/powerpoint/2010/main" val="1612132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85D6FA3-9BBB-4DB0-9CFE-B9B856126764}" type="datetimeFigureOut">
              <a:rPr lang="en-GB" smtClean="0"/>
              <a:t>21/02/2022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2E5FD4B-9AA4-43C8-922D-BFB3E99AEF14}" type="slidenum">
              <a:rPr lang="en-GB" smtClean="0"/>
              <a:t>‹#›</a:t>
            </a:fld>
            <a:endParaRPr lang="en-GB"/>
          </a:p>
        </p:txBody>
      </p:sp>
    </p:spTree>
    <p:extLst>
      <p:ext uri="{BB962C8B-B14F-4D97-AF65-F5344CB8AC3E}">
        <p14:creationId xmlns:p14="http://schemas.microsoft.com/office/powerpoint/2010/main" val="14295719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4"/>
            <a:ext cx="7886700" cy="43513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BAD70-4929-E74D-8A8F-03EB9708ABB3}" type="datetimeFigureOut">
              <a:rPr lang="en-US" smtClean="0"/>
              <a:t>2/21/2022</a:t>
            </a:fld>
            <a:endParaRPr 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C68C0-4428-7E47-A151-9A8582234FD8}" type="slidenum">
              <a:rPr lang="en-US" smtClean="0"/>
              <a:t>‹#›</a:t>
            </a:fld>
            <a:endParaRPr lang="en-US"/>
          </a:p>
        </p:txBody>
      </p:sp>
      <p:pic>
        <p:nvPicPr>
          <p:cNvPr id="9" name="Picture 2" descr="M:\MRA JOB\2017\6-JUNE\5. MRA CORPORATE IDENTITY\2nd Proposal\3. PPT\Power-Point-Presention-FRONT-COVER.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
            <a:ext cx="9144001" cy="6872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4034938"/>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4"/>
            <a:ext cx="7886700" cy="43513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A6B2B9-1197-884D-8F98-E7F41D09F374}" type="datetimeFigureOut">
              <a:rPr lang="en-US" smtClean="0"/>
              <a:t>2/21/2022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D4373-670B-6E41-807B-CB043CAD49EF}" type="slidenum">
              <a:rPr lang="en-US" smtClean="0"/>
              <a:t>‹#›</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52" y="805"/>
            <a:ext cx="9122896" cy="6855857"/>
          </a:xfrm>
          <a:prstGeom prst="rect">
            <a:avLst/>
          </a:prstGeom>
        </p:spPr>
      </p:pic>
    </p:spTree>
    <p:extLst>
      <p:ext uri="{BB962C8B-B14F-4D97-AF65-F5344CB8AC3E}">
        <p14:creationId xmlns:p14="http://schemas.microsoft.com/office/powerpoint/2010/main" val="1899102199"/>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D6FA3-9BBB-4DB0-9CFE-B9B856126764}" type="datetimeFigureOut">
              <a:rPr lang="en-GB" smtClean="0"/>
              <a:t>21/02/2022</a:t>
            </a:fld>
            <a:endParaRPr lang="en-GB"/>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5FD4B-9AA4-43C8-922D-BFB3E99AEF14}" type="slidenum">
              <a:rPr lang="en-GB" smtClean="0"/>
              <a:t>‹#›</a:t>
            </a:fld>
            <a:endParaRPr lang="en-GB"/>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53" y="805"/>
            <a:ext cx="9122896" cy="6855857"/>
          </a:xfrm>
          <a:prstGeom prst="rect">
            <a:avLst/>
          </a:prstGeom>
        </p:spPr>
      </p:pic>
    </p:spTree>
    <p:extLst>
      <p:ext uri="{BB962C8B-B14F-4D97-AF65-F5344CB8AC3E}">
        <p14:creationId xmlns:p14="http://schemas.microsoft.com/office/powerpoint/2010/main" val="4211287588"/>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Template%20Monthly%20Return%20for%20Sugar%20Sweetened%20Product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List%20of%20non-staple%20sugar%20sweetened%20food%20products%20with%20corresponding%20HS%20code.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Form%20for%20Excise%20Operator.pdf" TargetMode="External"/><Relationship Id="rId2" Type="http://schemas.openxmlformats.org/officeDocument/2006/relationships/hyperlink" Target="Form%20for%20Economic%20Operator.pdf" TargetMode="External"/><Relationship Id="rId1" Type="http://schemas.openxmlformats.org/officeDocument/2006/relationships/slideLayout" Target="../slideLayouts/slideLayout2.xml"/><Relationship Id="rId4" Type="http://schemas.openxmlformats.org/officeDocument/2006/relationships/hyperlink" Target="Application%20Form%20for%20Part%20I%20Licence.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0" y="2717745"/>
            <a:ext cx="903922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ts val="0"/>
              </a:spcBef>
              <a:defRPr/>
            </a:pPr>
            <a:r>
              <a:rPr lang="en-US" sz="2800" b="1" dirty="0">
                <a:solidFill>
                  <a:schemeClr val="bg1"/>
                </a:solidFill>
              </a:rPr>
              <a:t>Implementation of </a:t>
            </a:r>
            <a:r>
              <a:rPr lang="en-US" sz="2800" b="1" dirty="0" smtClean="0">
                <a:solidFill>
                  <a:schemeClr val="bg1"/>
                </a:solidFill>
              </a:rPr>
              <a:t>Sugar Tax </a:t>
            </a:r>
          </a:p>
          <a:p>
            <a:pPr algn="ctr">
              <a:spcBef>
                <a:spcPts val="0"/>
              </a:spcBef>
              <a:defRPr/>
            </a:pPr>
            <a:r>
              <a:rPr lang="en-US" sz="2800" b="1" dirty="0" smtClean="0">
                <a:solidFill>
                  <a:schemeClr val="bg1"/>
                </a:solidFill>
              </a:rPr>
              <a:t>On Sugar </a:t>
            </a:r>
            <a:r>
              <a:rPr lang="en-US" sz="2800" b="1" dirty="0">
                <a:solidFill>
                  <a:schemeClr val="bg1"/>
                </a:solidFill>
              </a:rPr>
              <a:t>Sweetened </a:t>
            </a:r>
            <a:r>
              <a:rPr lang="en-US" sz="2800" b="1" dirty="0" smtClean="0">
                <a:solidFill>
                  <a:schemeClr val="bg1"/>
                </a:solidFill>
              </a:rPr>
              <a:t>Products </a:t>
            </a:r>
          </a:p>
          <a:p>
            <a:pPr algn="ctr">
              <a:spcBef>
                <a:spcPts val="0"/>
              </a:spcBef>
              <a:defRPr/>
            </a:pPr>
            <a:r>
              <a:rPr lang="en-US" sz="2800" b="1" dirty="0" smtClean="0">
                <a:solidFill>
                  <a:schemeClr val="bg1"/>
                </a:solidFill>
              </a:rPr>
              <a:t>with effect from 1</a:t>
            </a:r>
            <a:r>
              <a:rPr lang="en-US" sz="2800" b="1" baseline="30000" dirty="0" smtClean="0">
                <a:solidFill>
                  <a:schemeClr val="bg1"/>
                </a:solidFill>
              </a:rPr>
              <a:t>st</a:t>
            </a:r>
            <a:r>
              <a:rPr lang="en-US" sz="2800" b="1" dirty="0" smtClean="0">
                <a:solidFill>
                  <a:schemeClr val="bg1"/>
                </a:solidFill>
              </a:rPr>
              <a:t> JULY 2022</a:t>
            </a:r>
            <a:endParaRPr lang="en-US" sz="2800" b="1" dirty="0">
              <a:solidFill>
                <a:schemeClr val="bg1"/>
              </a:solidFill>
            </a:endParaRPr>
          </a:p>
        </p:txBody>
      </p:sp>
      <p:sp>
        <p:nvSpPr>
          <p:cNvPr id="5" name="Rectangle 4"/>
          <p:cNvSpPr>
            <a:spLocks noChangeArrowheads="1"/>
          </p:cNvSpPr>
          <p:nvPr/>
        </p:nvSpPr>
        <p:spPr bwMode="auto">
          <a:xfrm>
            <a:off x="2143125" y="4464510"/>
            <a:ext cx="4572000" cy="1981200"/>
          </a:xfrm>
          <a:prstGeom prst="rect">
            <a:avLst/>
          </a:prstGeom>
          <a:noFill/>
          <a:ln w="9525">
            <a:noFill/>
            <a:miter lim="800000"/>
            <a:headEnd/>
            <a:tailEnd/>
          </a:ln>
        </p:spPr>
        <p:txBody>
          <a:bodyPr/>
          <a:lstStyle/>
          <a:p>
            <a:pPr algn="ctr">
              <a:lnSpc>
                <a:spcPct val="80000"/>
              </a:lnSpc>
              <a:spcBef>
                <a:spcPct val="20000"/>
              </a:spcBef>
              <a:buFont typeface="Arial" charset="0"/>
              <a:buNone/>
              <a:defRPr/>
            </a:pPr>
            <a:r>
              <a:rPr lang="en-GB" sz="2800" b="1" dirty="0" smtClean="0">
                <a:solidFill>
                  <a:schemeClr val="bg1"/>
                </a:solidFill>
                <a:effectLst>
                  <a:outerShdw blurRad="38100" dist="38100" dir="2700000" algn="tl">
                    <a:srgbClr val="000000"/>
                  </a:outerShdw>
                </a:effectLst>
                <a:latin typeface="+mj-lt"/>
              </a:rPr>
              <a:t>Excise Section </a:t>
            </a:r>
          </a:p>
          <a:p>
            <a:pPr algn="ctr">
              <a:lnSpc>
                <a:spcPct val="80000"/>
              </a:lnSpc>
              <a:spcBef>
                <a:spcPct val="20000"/>
              </a:spcBef>
              <a:buFont typeface="Arial" charset="0"/>
              <a:buNone/>
              <a:defRPr/>
            </a:pPr>
            <a:r>
              <a:rPr lang="en-GB" sz="2800" b="1" dirty="0" smtClean="0">
                <a:solidFill>
                  <a:schemeClr val="bg1"/>
                </a:solidFill>
                <a:effectLst>
                  <a:outerShdw blurRad="38100" dist="38100" dir="2700000" algn="tl">
                    <a:srgbClr val="000000"/>
                  </a:outerShdw>
                </a:effectLst>
              </a:rPr>
              <a:t>Customs Department</a:t>
            </a:r>
            <a:endParaRPr lang="en-GB" sz="2800" b="1" dirty="0">
              <a:solidFill>
                <a:schemeClr val="bg1"/>
              </a:solidFill>
              <a:effectLst>
                <a:outerShdw blurRad="38100" dist="38100" dir="2700000" algn="tl">
                  <a:srgbClr val="000000"/>
                </a:outerShdw>
              </a:effectLst>
              <a:latin typeface="+mj-lt"/>
            </a:endParaRPr>
          </a:p>
          <a:p>
            <a:pPr algn="ctr">
              <a:lnSpc>
                <a:spcPct val="80000"/>
              </a:lnSpc>
              <a:spcBef>
                <a:spcPct val="20000"/>
              </a:spcBef>
              <a:buFont typeface="Arial" charset="0"/>
              <a:buNone/>
              <a:defRPr/>
            </a:pPr>
            <a:r>
              <a:rPr lang="en-GB" sz="2800" b="1" dirty="0">
                <a:solidFill>
                  <a:schemeClr val="bg1"/>
                </a:solidFill>
                <a:effectLst>
                  <a:outerShdw blurRad="38100" dist="38100" dir="2700000" algn="tl">
                    <a:srgbClr val="000000"/>
                  </a:outerShdw>
                </a:effectLst>
                <a:latin typeface="+mj-lt"/>
              </a:rPr>
              <a:t>Mauritius Revenue Authority</a:t>
            </a:r>
          </a:p>
        </p:txBody>
      </p:sp>
      <p:sp>
        <p:nvSpPr>
          <p:cNvPr id="6" name="Rectangle 3"/>
          <p:cNvSpPr txBox="1">
            <a:spLocks noChangeArrowheads="1"/>
          </p:cNvSpPr>
          <p:nvPr/>
        </p:nvSpPr>
        <p:spPr bwMode="auto">
          <a:xfrm>
            <a:off x="2565398" y="5988510"/>
            <a:ext cx="3908425" cy="304800"/>
          </a:xfrm>
          <a:prstGeom prst="rect">
            <a:avLst/>
          </a:prstGeom>
          <a:noFill/>
          <a:ln w="9525">
            <a:noFill/>
            <a:miter lim="800000"/>
            <a:headEnd/>
            <a:tailEnd/>
          </a:ln>
        </p:spPr>
        <p:txBody>
          <a:bodyPr lIns="0" rIns="18288"/>
          <a:lstStyle/>
          <a:p>
            <a:pPr algn="ctr">
              <a:lnSpc>
                <a:spcPct val="80000"/>
              </a:lnSpc>
              <a:spcBef>
                <a:spcPct val="20000"/>
              </a:spcBef>
              <a:buClr>
                <a:srgbClr val="DEAE00"/>
              </a:buClr>
              <a:buSzPct val="95000"/>
              <a:buFont typeface="Wingdings 2" pitchFamily="18" charset="2"/>
              <a:buNone/>
              <a:defRPr/>
            </a:pPr>
            <a:r>
              <a:rPr lang="en-GB" sz="2000" dirty="0" smtClean="0">
                <a:solidFill>
                  <a:schemeClr val="bg1"/>
                </a:solidFill>
                <a:effectLst>
                  <a:outerShdw blurRad="38100" dist="38100" dir="2700000" algn="tl">
                    <a:srgbClr val="000000"/>
                  </a:outerShdw>
                </a:effectLst>
                <a:latin typeface="Verdana" pitchFamily="34" charset="0"/>
              </a:rPr>
              <a:t>22 February 2022</a:t>
            </a:r>
            <a:endParaRPr lang="en-GB" sz="2000" dirty="0">
              <a:solidFill>
                <a:schemeClr val="bg1"/>
              </a:solidFill>
              <a:effectLst>
                <a:outerShdw blurRad="38100" dist="38100" dir="2700000" algn="tl">
                  <a:srgbClr val="000000"/>
                </a:outerShdw>
              </a:effectLst>
              <a:latin typeface="Verdana" pitchFamily="34" charset="0"/>
            </a:endParaRPr>
          </a:p>
        </p:txBody>
      </p:sp>
    </p:spTree>
    <p:extLst>
      <p:ext uri="{BB962C8B-B14F-4D97-AF65-F5344CB8AC3E}">
        <p14:creationId xmlns:p14="http://schemas.microsoft.com/office/powerpoint/2010/main" val="213951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1143000" y="0"/>
            <a:ext cx="7924800" cy="11430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r>
              <a:rPr lang="en-US" sz="2500" dirty="0" smtClean="0">
                <a:solidFill>
                  <a:schemeClr val="bg1"/>
                </a:solidFill>
                <a:latin typeface="Arial" pitchFamily="34" charset="0"/>
                <a:cs typeface="Arial" pitchFamily="34" charset="0"/>
              </a:rPr>
              <a:t>Documents to be submitted by </a:t>
            </a:r>
          </a:p>
          <a:p>
            <a:pPr algn="r">
              <a:defRPr/>
            </a:pPr>
            <a:r>
              <a:rPr lang="en-US" sz="2500" dirty="0" smtClean="0">
                <a:solidFill>
                  <a:schemeClr val="bg1"/>
                </a:solidFill>
                <a:latin typeface="Arial" pitchFamily="34" charset="0"/>
                <a:cs typeface="Arial" pitchFamily="34" charset="0"/>
              </a:rPr>
              <a:t>Local manufacturers and Importers</a:t>
            </a:r>
            <a:endParaRPr lang="en-US" sz="2500" b="1" dirty="0" smtClean="0">
              <a:solidFill>
                <a:schemeClr val="bg1"/>
              </a:solidFill>
              <a:effectLst>
                <a:outerShdw blurRad="38100" dist="38100" dir="2700000" algn="tl">
                  <a:srgbClr val="C0C0C0"/>
                </a:outerShdw>
              </a:effectLst>
              <a:latin typeface="Arial" pitchFamily="34" charset="0"/>
              <a:cs typeface="Arial" pitchFamily="34" charset="0"/>
            </a:endParaRPr>
          </a:p>
        </p:txBody>
      </p:sp>
      <p:sp>
        <p:nvSpPr>
          <p:cNvPr id="4" name="Rectangle 3"/>
          <p:cNvSpPr/>
          <p:nvPr/>
        </p:nvSpPr>
        <p:spPr>
          <a:xfrm>
            <a:off x="317205" y="1259958"/>
            <a:ext cx="8686800" cy="2123658"/>
          </a:xfrm>
          <a:prstGeom prst="rect">
            <a:avLst/>
          </a:prstGeom>
        </p:spPr>
        <p:txBody>
          <a:bodyPr wrap="square">
            <a:spAutoFit/>
          </a:bodyPr>
          <a:lstStyle/>
          <a:p>
            <a:r>
              <a:rPr lang="en-US" sz="2000" b="1" u="sng" dirty="0">
                <a:latin typeface="Arial" pitchFamily="34" charset="0"/>
                <a:cs typeface="Arial" pitchFamily="34" charset="0"/>
              </a:rPr>
              <a:t>Register with </a:t>
            </a:r>
            <a:r>
              <a:rPr lang="en-US" sz="2000" b="1" u="sng" dirty="0" smtClean="0">
                <a:latin typeface="Arial" pitchFamily="34" charset="0"/>
                <a:cs typeface="Arial" pitchFamily="34" charset="0"/>
              </a:rPr>
              <a:t>Customs and apply for Excise </a:t>
            </a:r>
            <a:r>
              <a:rPr lang="en-US" sz="2000" b="1" u="sng" dirty="0" err="1" smtClean="0">
                <a:latin typeface="Arial" pitchFamily="34" charset="0"/>
                <a:cs typeface="Arial" pitchFamily="34" charset="0"/>
              </a:rPr>
              <a:t>licence</a:t>
            </a:r>
            <a:r>
              <a:rPr lang="en-US" sz="2000" b="1" u="sng" dirty="0" smtClean="0">
                <a:latin typeface="Arial" pitchFamily="34" charset="0"/>
                <a:cs typeface="Arial" pitchFamily="34" charset="0"/>
              </a:rPr>
              <a:t> with following documents:</a:t>
            </a:r>
            <a:endParaRPr lang="en-US" sz="2000" b="1" u="sng" dirty="0">
              <a:latin typeface="Arial" pitchFamily="34" charset="0"/>
              <a:cs typeface="Arial" pitchFamily="34" charset="0"/>
            </a:endParaRPr>
          </a:p>
          <a:p>
            <a:endParaRPr lang="en-US" sz="2000" dirty="0" smtClean="0">
              <a:latin typeface="Arial" pitchFamily="34" charset="0"/>
              <a:cs typeface="Arial" pitchFamily="34" charset="0"/>
            </a:endParaRPr>
          </a:p>
          <a:p>
            <a:pPr marL="457200" indent="-457200">
              <a:buFont typeface="Arial" pitchFamily="34" charset="0"/>
              <a:buChar char="•"/>
            </a:pPr>
            <a:endParaRPr lang="en-US" sz="2400" dirty="0" smtClean="0">
              <a:latin typeface="Arial" pitchFamily="34" charset="0"/>
              <a:cs typeface="Arial" pitchFamily="34" charset="0"/>
            </a:endParaRPr>
          </a:p>
          <a:p>
            <a:pPr marL="457200" indent="-457200">
              <a:buFont typeface="Arial" pitchFamily="34" charset="0"/>
              <a:buChar char="•"/>
            </a:pPr>
            <a:endParaRPr lang="en-US" sz="2400" dirty="0" smtClean="0">
              <a:latin typeface="Arial" pitchFamily="34" charset="0"/>
              <a:cs typeface="Arial" pitchFamily="34" charset="0"/>
            </a:endParaRPr>
          </a:p>
          <a:p>
            <a:pPr marL="457200" indent="-457200">
              <a:buFont typeface="Arial" pitchFamily="34" charset="0"/>
              <a:buChar char="•"/>
            </a:pPr>
            <a:endParaRPr lang="en-US" sz="2400" dirty="0">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6132786"/>
              </p:ext>
            </p:extLst>
          </p:nvPr>
        </p:nvGraphicFramePr>
        <p:xfrm>
          <a:off x="66674" y="2129390"/>
          <a:ext cx="9001126" cy="4249439"/>
        </p:xfrm>
        <a:graphic>
          <a:graphicData uri="http://schemas.openxmlformats.org/drawingml/2006/table">
            <a:tbl>
              <a:tblPr firstRow="1" bandRow="1">
                <a:tableStyleId>{5C22544A-7EE6-4342-B048-85BDC9FD1C3A}</a:tableStyleId>
              </a:tblPr>
              <a:tblGrid>
                <a:gridCol w="4500563"/>
                <a:gridCol w="4500563"/>
              </a:tblGrid>
              <a:tr h="272388">
                <a:tc>
                  <a:txBody>
                    <a:bodyPr/>
                    <a:lstStyle/>
                    <a:p>
                      <a:r>
                        <a:rPr lang="en-US" sz="1600" dirty="0" smtClean="0"/>
                        <a:t>Manufacturer</a:t>
                      </a:r>
                      <a:endParaRPr lang="en-US" sz="1600" dirty="0"/>
                    </a:p>
                  </a:txBody>
                  <a:tcPr/>
                </a:tc>
                <a:tc>
                  <a:txBody>
                    <a:bodyPr/>
                    <a:lstStyle/>
                    <a:p>
                      <a:r>
                        <a:rPr lang="en-US" sz="1600" dirty="0" smtClean="0"/>
                        <a:t>Importer</a:t>
                      </a:r>
                      <a:endParaRPr lang="en-US" sz="1600" dirty="0"/>
                    </a:p>
                  </a:txBody>
                  <a:tcPr/>
                </a:tc>
              </a:tr>
              <a:tr h="3028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Certificate of Incorporation</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Certificate of Incorporation</a:t>
                      </a:r>
                      <a:endParaRPr lang="en-US" sz="1600" dirty="0"/>
                    </a:p>
                  </a:txBody>
                  <a:tcPr/>
                </a:tc>
              </a:tr>
              <a:tr h="476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Business Registration Card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Business Registration Card</a:t>
                      </a:r>
                      <a:endParaRPr lang="en-US" sz="1600" dirty="0"/>
                    </a:p>
                  </a:txBody>
                  <a:tcPr/>
                </a:tc>
              </a:tr>
              <a:tr h="414862">
                <a:tc>
                  <a:txBody>
                    <a:bodyPr/>
                    <a:lstStyle/>
                    <a:p>
                      <a:r>
                        <a:rPr lang="en-US" sz="1600" dirty="0" smtClean="0"/>
                        <a:t>VAT Certificate (if applicable)</a:t>
                      </a:r>
                      <a:endParaRPr lang="en-US" sz="1600" dirty="0"/>
                    </a:p>
                  </a:txBody>
                  <a:tcPr/>
                </a:tc>
                <a:tc>
                  <a:txBody>
                    <a:bodyPr/>
                    <a:lstStyle/>
                    <a:p>
                      <a:r>
                        <a:rPr lang="en-US" sz="1600" dirty="0" smtClean="0"/>
                        <a:t>VAT Certificate (if applicable)</a:t>
                      </a:r>
                      <a:endParaRPr lang="en-US" sz="1600" dirty="0"/>
                    </a:p>
                  </a:txBody>
                  <a:tcPr/>
                </a:tc>
              </a:tr>
              <a:tr h="3429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ID of Representative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ID of Representative</a:t>
                      </a:r>
                      <a:endParaRPr lang="en-US" sz="1600" dirty="0"/>
                    </a:p>
                  </a:txBody>
                  <a:tcPr/>
                </a:tc>
              </a:tr>
              <a:tr h="272388">
                <a:tc>
                  <a:txBody>
                    <a:bodyPr/>
                    <a:lstStyle/>
                    <a:p>
                      <a:r>
                        <a:rPr lang="en-US" sz="1600" dirty="0" smtClean="0"/>
                        <a:t>Site Plan (Building) </a:t>
                      </a:r>
                      <a:endParaRPr lang="en-US" sz="1600" dirty="0"/>
                    </a:p>
                  </a:txBody>
                  <a:tcPr/>
                </a:tc>
                <a:tc>
                  <a:txBody>
                    <a:bodyPr/>
                    <a:lstStyle/>
                    <a:p>
                      <a:r>
                        <a:rPr lang="en-US" sz="1600" dirty="0" smtClean="0"/>
                        <a:t>Invoice (if applicable)</a:t>
                      </a:r>
                      <a:endParaRPr lang="en-US" sz="1600" dirty="0"/>
                    </a:p>
                  </a:txBody>
                  <a:tcPr/>
                </a:tc>
              </a:tr>
              <a:tr h="476679">
                <a:tc>
                  <a:txBody>
                    <a:bodyPr/>
                    <a:lstStyle/>
                    <a:p>
                      <a:r>
                        <a:rPr lang="en-US" sz="1600" dirty="0" smtClean="0"/>
                        <a:t>Layout Plan ( Where operation will take place) – manufacturer </a:t>
                      </a:r>
                      <a:endParaRPr lang="en-US" sz="1600" dirty="0"/>
                    </a:p>
                  </a:txBody>
                  <a:tcPr/>
                </a:tc>
                <a:tc>
                  <a:txBody>
                    <a:bodyPr/>
                    <a:lstStyle/>
                    <a:p>
                      <a:r>
                        <a:rPr lang="en-US" sz="1600" dirty="0" smtClean="0"/>
                        <a:t>Bill of Lading (if applicable)</a:t>
                      </a:r>
                      <a:endParaRPr lang="en-US" sz="1600" dirty="0"/>
                    </a:p>
                  </a:txBody>
                  <a:tcPr/>
                </a:tc>
              </a:tr>
              <a:tr h="476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Location Plan ( How to reach premise)</a:t>
                      </a:r>
                      <a:endParaRPr lang="en-US" sz="1600" dirty="0"/>
                    </a:p>
                  </a:txBody>
                  <a:tcPr/>
                </a:tc>
                <a:tc>
                  <a:txBody>
                    <a:bodyPr/>
                    <a:lstStyle/>
                    <a:p>
                      <a:endParaRPr lang="en-US" sz="1600" dirty="0"/>
                    </a:p>
                  </a:txBody>
                  <a:tcPr/>
                </a:tc>
              </a:tr>
              <a:tr h="476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Fire Certificate</a:t>
                      </a:r>
                      <a:endParaRPr lang="en-US" sz="1600" dirty="0"/>
                    </a:p>
                  </a:txBody>
                  <a:tcPr/>
                </a:tc>
                <a:tc>
                  <a:txBody>
                    <a:bodyPr/>
                    <a:lstStyle/>
                    <a:p>
                      <a:endParaRPr lang="en-US" sz="1600" dirty="0"/>
                    </a:p>
                  </a:txBody>
                  <a:tcPr/>
                </a:tc>
              </a:tr>
              <a:tr h="476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Certificate of Character</a:t>
                      </a:r>
                      <a:endParaRPr lang="en-US" sz="1600" dirty="0"/>
                    </a:p>
                  </a:txBody>
                  <a:tcPr/>
                </a:tc>
                <a:tc>
                  <a:txBody>
                    <a:bodyPr/>
                    <a:lstStyle/>
                    <a:p>
                      <a:endParaRPr lang="en-US" sz="1600" dirty="0"/>
                    </a:p>
                  </a:txBody>
                  <a:tcPr/>
                </a:tc>
              </a:tr>
            </a:tbl>
          </a:graphicData>
        </a:graphic>
      </p:graphicFrame>
    </p:spTree>
    <p:extLst>
      <p:ext uri="{BB962C8B-B14F-4D97-AF65-F5344CB8AC3E}">
        <p14:creationId xmlns:p14="http://schemas.microsoft.com/office/powerpoint/2010/main" val="3584303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5273749" y="180753"/>
            <a:ext cx="3742660" cy="916172"/>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US" sz="2800" b="1" dirty="0" smtClean="0">
                <a:solidFill>
                  <a:schemeClr val="bg1"/>
                </a:solidFill>
                <a:latin typeface="Arial" pitchFamily="34" charset="0"/>
                <a:cs typeface="Arial" pitchFamily="34" charset="0"/>
              </a:rPr>
              <a:t>Licensing Procedures</a:t>
            </a:r>
            <a:endParaRPr lang="en-US" sz="2800" b="1" dirty="0">
              <a:solidFill>
                <a:schemeClr val="bg1"/>
              </a:solidFill>
              <a:latin typeface="Arial" pitchFamily="34" charset="0"/>
              <a:cs typeface="Arial" pitchFamily="34" charset="0"/>
            </a:endParaRPr>
          </a:p>
        </p:txBody>
      </p:sp>
      <p:sp>
        <p:nvSpPr>
          <p:cNvPr id="4" name="Content Placeholder 2"/>
          <p:cNvSpPr txBox="1">
            <a:spLocks/>
          </p:cNvSpPr>
          <p:nvPr/>
        </p:nvSpPr>
        <p:spPr>
          <a:xfrm>
            <a:off x="609600" y="1447800"/>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US" sz="2000" b="1" u="sng" dirty="0" smtClean="0">
                <a:latin typeface="Arial" pitchFamily="34" charset="0"/>
                <a:cs typeface="Arial" pitchFamily="34" charset="0"/>
              </a:rPr>
              <a:t>Part I of the Second Schedule of the Excise Act</a:t>
            </a:r>
          </a:p>
        </p:txBody>
      </p:sp>
      <p:sp>
        <p:nvSpPr>
          <p:cNvPr id="5" name="TextBox 4"/>
          <p:cNvSpPr txBox="1"/>
          <p:nvPr/>
        </p:nvSpPr>
        <p:spPr>
          <a:xfrm>
            <a:off x="478465" y="2043223"/>
            <a:ext cx="8144539" cy="2862322"/>
          </a:xfrm>
          <a:prstGeom prst="rect">
            <a:avLst/>
          </a:prstGeom>
          <a:noFill/>
        </p:spPr>
        <p:txBody>
          <a:bodyPr wrap="square" rtlCol="0">
            <a:spAutoFit/>
          </a:bodyPr>
          <a:lstStyle/>
          <a:p>
            <a:pPr marL="285750" indent="-285750" algn="just">
              <a:buFont typeface="Arial" pitchFamily="34" charset="0"/>
              <a:buChar char="•"/>
            </a:pPr>
            <a:r>
              <a:rPr lang="en-US" sz="2000" dirty="0" err="1" smtClean="0">
                <a:latin typeface="Arial" pitchFamily="34" charset="0"/>
                <a:cs typeface="Arial" pitchFamily="34" charset="0"/>
              </a:rPr>
              <a:t>Licence</a:t>
            </a:r>
            <a:r>
              <a:rPr lang="en-US" sz="2000" dirty="0" smtClean="0">
                <a:latin typeface="Arial" pitchFamily="34" charset="0"/>
                <a:cs typeface="Arial" pitchFamily="34" charset="0"/>
              </a:rPr>
              <a:t> of “Importer or Manufacturer of Sugar </a:t>
            </a:r>
            <a:r>
              <a:rPr lang="en-US" sz="2000" dirty="0">
                <a:latin typeface="Arial" pitchFamily="34" charset="0"/>
                <a:cs typeface="Arial" pitchFamily="34" charset="0"/>
              </a:rPr>
              <a:t>S</a:t>
            </a:r>
            <a:r>
              <a:rPr lang="en-US" sz="2000" dirty="0" smtClean="0">
                <a:latin typeface="Arial" pitchFamily="34" charset="0"/>
                <a:cs typeface="Arial" pitchFamily="34" charset="0"/>
              </a:rPr>
              <a:t>weetened products” issued for the current year will be valid as such until 31</a:t>
            </a:r>
            <a:r>
              <a:rPr lang="en-US" sz="2000" baseline="30000" dirty="0" smtClean="0">
                <a:latin typeface="Arial" pitchFamily="34" charset="0"/>
                <a:cs typeface="Arial" pitchFamily="34" charset="0"/>
              </a:rPr>
              <a:t>st</a:t>
            </a:r>
            <a:r>
              <a:rPr lang="en-US" sz="2000" dirty="0" smtClean="0">
                <a:latin typeface="Arial" pitchFamily="34" charset="0"/>
                <a:cs typeface="Arial" pitchFamily="34" charset="0"/>
              </a:rPr>
              <a:t> December.</a:t>
            </a:r>
          </a:p>
          <a:p>
            <a:pPr algn="just"/>
            <a:endParaRPr lang="en-US" sz="2000" dirty="0" smtClean="0">
              <a:latin typeface="Arial" pitchFamily="34" charset="0"/>
              <a:cs typeface="Arial" pitchFamily="34" charset="0"/>
            </a:endParaRPr>
          </a:p>
          <a:p>
            <a:pPr marL="285750" indent="-285750" algn="just">
              <a:buFont typeface="Arial" pitchFamily="34" charset="0"/>
              <a:buChar char="•"/>
            </a:pPr>
            <a:r>
              <a:rPr lang="en-US" sz="2000" dirty="0" smtClean="0">
                <a:latin typeface="Arial" pitchFamily="34" charset="0"/>
                <a:cs typeface="Arial" pitchFamily="34" charset="0"/>
              </a:rPr>
              <a:t>New </a:t>
            </a:r>
            <a:r>
              <a:rPr lang="en-US" sz="2000" dirty="0" err="1" smtClean="0">
                <a:latin typeface="Arial" pitchFamily="34" charset="0"/>
                <a:cs typeface="Arial" pitchFamily="34" charset="0"/>
              </a:rPr>
              <a:t>licence</a:t>
            </a:r>
            <a:r>
              <a:rPr lang="en-US" sz="2000" dirty="0" smtClean="0">
                <a:latin typeface="Arial" pitchFamily="34" charset="0"/>
                <a:cs typeface="Arial" pitchFamily="34" charset="0"/>
              </a:rPr>
              <a:t> will be issued upon renewal.</a:t>
            </a:r>
          </a:p>
          <a:p>
            <a:pPr marL="285750" indent="-285750" algn="just">
              <a:buFont typeface="Arial" pitchFamily="34" charset="0"/>
              <a:buChar char="•"/>
            </a:pPr>
            <a:endParaRPr lang="en-US" sz="2000" dirty="0" smtClean="0">
              <a:latin typeface="Arial" pitchFamily="34" charset="0"/>
              <a:cs typeface="Arial" pitchFamily="34" charset="0"/>
            </a:endParaRPr>
          </a:p>
          <a:p>
            <a:pPr marL="285750" indent="-285750" algn="just">
              <a:buFont typeface="Arial" pitchFamily="34" charset="0"/>
              <a:buChar char="•"/>
            </a:pPr>
            <a:endParaRPr lang="en-US" sz="2000" dirty="0">
              <a:latin typeface="Arial" pitchFamily="34" charset="0"/>
              <a:cs typeface="Arial" pitchFamily="34" charset="0"/>
            </a:endParaRPr>
          </a:p>
          <a:p>
            <a:pPr algn="just"/>
            <a:r>
              <a:rPr lang="en-US" sz="2000" b="1" dirty="0">
                <a:latin typeface="Arial" pitchFamily="34" charset="0"/>
                <a:cs typeface="Arial" pitchFamily="34" charset="0"/>
              </a:rPr>
              <a:t>Note: </a:t>
            </a:r>
            <a:r>
              <a:rPr lang="en-US" sz="2000" dirty="0">
                <a:latin typeface="Arial" pitchFamily="34" charset="0"/>
                <a:cs typeface="Arial" pitchFamily="34" charset="0"/>
              </a:rPr>
              <a:t>Existing </a:t>
            </a:r>
            <a:r>
              <a:rPr lang="en-US" sz="2000" dirty="0" err="1">
                <a:latin typeface="Arial" pitchFamily="34" charset="0"/>
                <a:cs typeface="Arial" pitchFamily="34" charset="0"/>
              </a:rPr>
              <a:t>licencees</a:t>
            </a:r>
            <a:r>
              <a:rPr lang="en-US" sz="2000" dirty="0">
                <a:latin typeface="Arial" pitchFamily="34" charset="0"/>
                <a:cs typeface="Arial" pitchFamily="34" charset="0"/>
              </a:rPr>
              <a:t> of </a:t>
            </a:r>
            <a:r>
              <a:rPr lang="en-US" sz="2000" dirty="0" smtClean="0">
                <a:latin typeface="Arial" pitchFamily="34" charset="0"/>
                <a:cs typeface="Arial" pitchFamily="34" charset="0"/>
              </a:rPr>
              <a:t>SSPs</a:t>
            </a:r>
            <a:r>
              <a:rPr lang="en-US" sz="2000" dirty="0">
                <a:latin typeface="Arial" pitchFamily="34" charset="0"/>
                <a:cs typeface="Arial" pitchFamily="34" charset="0"/>
              </a:rPr>
              <a:t>, who are also manufacturers or importers of </a:t>
            </a:r>
            <a:r>
              <a:rPr lang="en-US" sz="2000" dirty="0" smtClean="0">
                <a:latin typeface="Arial" pitchFamily="34" charset="0"/>
                <a:cs typeface="Arial" pitchFamily="34" charset="0"/>
              </a:rPr>
              <a:t>Sugar </a:t>
            </a:r>
            <a:r>
              <a:rPr lang="en-US" sz="2000" dirty="0">
                <a:latin typeface="Arial" pitchFamily="34" charset="0"/>
                <a:cs typeface="Arial" pitchFamily="34" charset="0"/>
              </a:rPr>
              <a:t>S</a:t>
            </a:r>
            <a:r>
              <a:rPr lang="en-US" sz="2000" dirty="0" smtClean="0">
                <a:latin typeface="Arial" pitchFamily="34" charset="0"/>
                <a:cs typeface="Arial" pitchFamily="34" charset="0"/>
              </a:rPr>
              <a:t>weetened Products (other than non-staple foods), </a:t>
            </a:r>
            <a:r>
              <a:rPr lang="en-US" sz="2000" dirty="0">
                <a:latin typeface="Arial" pitchFamily="34" charset="0"/>
                <a:cs typeface="Arial" pitchFamily="34" charset="0"/>
              </a:rPr>
              <a:t>will be allowed to continue with the </a:t>
            </a:r>
            <a:r>
              <a:rPr lang="en-US" sz="2000" dirty="0" err="1">
                <a:latin typeface="Arial" pitchFamily="34" charset="0"/>
                <a:cs typeface="Arial" pitchFamily="34" charset="0"/>
              </a:rPr>
              <a:t>licence</a:t>
            </a:r>
            <a:r>
              <a:rPr lang="en-US" sz="2000" dirty="0">
                <a:latin typeface="Arial" pitchFamily="34" charset="0"/>
                <a:cs typeface="Arial" pitchFamily="34" charset="0"/>
              </a:rPr>
              <a:t> </a:t>
            </a:r>
            <a:r>
              <a:rPr lang="en-US" sz="2000" dirty="0" smtClean="0">
                <a:latin typeface="Arial" pitchFamily="34" charset="0"/>
                <a:cs typeface="Arial" pitchFamily="34" charset="0"/>
              </a:rPr>
              <a:t>already issued.</a:t>
            </a:r>
          </a:p>
        </p:txBody>
      </p:sp>
    </p:spTree>
    <p:extLst>
      <p:ext uri="{BB962C8B-B14F-4D97-AF65-F5344CB8AC3E}">
        <p14:creationId xmlns:p14="http://schemas.microsoft.com/office/powerpoint/2010/main" val="2148893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3551273" y="134679"/>
            <a:ext cx="5465135" cy="11430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2500" b="1" dirty="0">
                <a:solidFill>
                  <a:schemeClr val="bg1"/>
                </a:solidFill>
                <a:latin typeface="Arial" pitchFamily="34" charset="0"/>
                <a:cs typeface="Arial" pitchFamily="34" charset="0"/>
              </a:rPr>
              <a:t>Licensing Procedure for </a:t>
            </a:r>
            <a:endParaRPr lang="en-US" sz="2500" b="1" dirty="0" smtClean="0">
              <a:solidFill>
                <a:schemeClr val="bg1"/>
              </a:solidFill>
              <a:latin typeface="Arial" pitchFamily="34" charset="0"/>
              <a:cs typeface="Arial" pitchFamily="34" charset="0"/>
            </a:endParaRPr>
          </a:p>
          <a:p>
            <a:pPr algn="r"/>
            <a:r>
              <a:rPr lang="en-US" sz="2500" b="1" dirty="0" smtClean="0">
                <a:solidFill>
                  <a:schemeClr val="bg1"/>
                </a:solidFill>
                <a:latin typeface="Arial" pitchFamily="34" charset="0"/>
                <a:cs typeface="Arial" pitchFamily="34" charset="0"/>
              </a:rPr>
              <a:t>Local Manufacturers</a:t>
            </a:r>
            <a:endParaRPr lang="en-US" sz="2500" b="1" dirty="0">
              <a:solidFill>
                <a:schemeClr val="bg1"/>
              </a:solidFill>
              <a:latin typeface="Arial" pitchFamily="34" charset="0"/>
              <a:cs typeface="Arial" pitchFamily="34" charset="0"/>
            </a:endParaRPr>
          </a:p>
        </p:txBody>
      </p:sp>
      <p:sp>
        <p:nvSpPr>
          <p:cNvPr id="4" name="Content Placeholder 2"/>
          <p:cNvSpPr txBox="1">
            <a:spLocks/>
          </p:cNvSpPr>
          <p:nvPr/>
        </p:nvSpPr>
        <p:spPr>
          <a:xfrm>
            <a:off x="609600" y="1447800"/>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US" sz="2000" b="1" u="sng" dirty="0" smtClean="0">
              <a:latin typeface="Arial" pitchFamily="34" charset="0"/>
              <a:cs typeface="Arial" pitchFamily="34" charset="0"/>
            </a:endParaRPr>
          </a:p>
        </p:txBody>
      </p:sp>
      <p:sp>
        <p:nvSpPr>
          <p:cNvPr id="5" name="TextBox 4"/>
          <p:cNvSpPr txBox="1"/>
          <p:nvPr/>
        </p:nvSpPr>
        <p:spPr>
          <a:xfrm>
            <a:off x="478465" y="1173125"/>
            <a:ext cx="8144539" cy="5324535"/>
          </a:xfrm>
          <a:prstGeom prst="rect">
            <a:avLst/>
          </a:prstGeom>
          <a:noFill/>
        </p:spPr>
        <p:txBody>
          <a:bodyPr wrap="square" rtlCol="0">
            <a:spAutoFit/>
          </a:bodyPr>
          <a:lstStyle/>
          <a:p>
            <a:pPr marL="285750" indent="-285750">
              <a:buFont typeface="Arial" pitchFamily="34" charset="0"/>
              <a:buChar char="•"/>
            </a:pPr>
            <a:r>
              <a:rPr lang="en-US" sz="2000" dirty="0">
                <a:latin typeface="Arial" pitchFamily="34" charset="0"/>
                <a:ea typeface="Times New Roman" pitchFamily="18" charset="0"/>
                <a:cs typeface="Arial" pitchFamily="34" charset="0"/>
              </a:rPr>
              <a:t>Site visit effected by officers of the Excise </a:t>
            </a:r>
            <a:r>
              <a:rPr lang="en-US" sz="2000" dirty="0" smtClean="0">
                <a:latin typeface="Arial" pitchFamily="34" charset="0"/>
                <a:ea typeface="Times New Roman" pitchFamily="18" charset="0"/>
                <a:cs typeface="Arial" pitchFamily="34" charset="0"/>
              </a:rPr>
              <a:t>Section</a:t>
            </a:r>
          </a:p>
          <a:p>
            <a:pPr marL="285750" indent="-285750">
              <a:buFont typeface="Arial" pitchFamily="34" charset="0"/>
              <a:buChar char="•"/>
            </a:pPr>
            <a:endParaRPr lang="en-US" sz="2000" dirty="0">
              <a:latin typeface="Arial" pitchFamily="34" charset="0"/>
              <a:ea typeface="Times New Roman" pitchFamily="18" charset="0"/>
              <a:cs typeface="Arial" pitchFamily="34" charset="0"/>
            </a:endParaRPr>
          </a:p>
          <a:p>
            <a:pPr marL="285750" indent="-285750">
              <a:buFont typeface="Arial" pitchFamily="34" charset="0"/>
              <a:buChar char="•"/>
            </a:pPr>
            <a:r>
              <a:rPr lang="en-US" sz="2000" dirty="0" smtClean="0">
                <a:latin typeface="Arial" pitchFamily="34" charset="0"/>
                <a:ea typeface="Times New Roman" pitchFamily="18" charset="0"/>
                <a:cs typeface="Arial" pitchFamily="34" charset="0"/>
              </a:rPr>
              <a:t>Officer </a:t>
            </a:r>
            <a:r>
              <a:rPr lang="en-US" sz="2000" dirty="0">
                <a:latin typeface="Arial" pitchFamily="34" charset="0"/>
                <a:ea typeface="Times New Roman" pitchFamily="18" charset="0"/>
                <a:cs typeface="Arial" pitchFamily="34" charset="0"/>
              </a:rPr>
              <a:t>will make a report as to whether the premise is suitable for the purpose applied </a:t>
            </a:r>
            <a:r>
              <a:rPr lang="en-US" sz="2000" dirty="0" smtClean="0">
                <a:latin typeface="Arial" pitchFamily="34" charset="0"/>
                <a:ea typeface="Times New Roman" pitchFamily="18" charset="0"/>
                <a:cs typeface="Arial" pitchFamily="34" charset="0"/>
              </a:rPr>
              <a:t>for.</a:t>
            </a:r>
          </a:p>
          <a:p>
            <a:pPr marL="285750" indent="-285750">
              <a:buFont typeface="Arial" pitchFamily="34" charset="0"/>
              <a:buChar char="•"/>
            </a:pPr>
            <a:endParaRPr lang="en-US" sz="2000" dirty="0">
              <a:latin typeface="Arial" pitchFamily="34" charset="0"/>
              <a:ea typeface="Times New Roman" pitchFamily="18" charset="0"/>
              <a:cs typeface="Arial" pitchFamily="34" charset="0"/>
            </a:endParaRPr>
          </a:p>
          <a:p>
            <a:pPr marL="285750" indent="-285750">
              <a:buFont typeface="Arial" pitchFamily="34" charset="0"/>
              <a:buChar char="•"/>
            </a:pPr>
            <a:r>
              <a:rPr lang="en-US" sz="2000" dirty="0" smtClean="0">
                <a:latin typeface="Arial" pitchFamily="34" charset="0"/>
                <a:ea typeface="Times New Roman" pitchFamily="18" charset="0"/>
                <a:cs typeface="Arial" pitchFamily="34" charset="0"/>
              </a:rPr>
              <a:t>Signing </a:t>
            </a:r>
            <a:r>
              <a:rPr lang="en-US" sz="2000" dirty="0">
                <a:latin typeface="Arial" pitchFamily="34" charset="0"/>
                <a:ea typeface="Times New Roman" pitchFamily="18" charset="0"/>
                <a:cs typeface="Arial" pitchFamily="34" charset="0"/>
              </a:rPr>
              <a:t>of </a:t>
            </a:r>
            <a:r>
              <a:rPr lang="en-US" sz="2000" dirty="0" smtClean="0">
                <a:latin typeface="Arial" pitchFamily="34" charset="0"/>
                <a:ea typeface="Times New Roman" pitchFamily="18" charset="0"/>
                <a:cs typeface="Arial" pitchFamily="34" charset="0"/>
              </a:rPr>
              <a:t>Security</a:t>
            </a:r>
            <a:r>
              <a:rPr lang="en-US" sz="2000" dirty="0">
                <a:latin typeface="Arial" pitchFamily="34" charset="0"/>
                <a:ea typeface="Times New Roman" pitchFamily="18" charset="0"/>
                <a:cs typeface="Arial" pitchFamily="34" charset="0"/>
              </a:rPr>
              <a:t> </a:t>
            </a:r>
            <a:r>
              <a:rPr lang="en-US" sz="2000" dirty="0" smtClean="0">
                <a:latin typeface="Arial" pitchFamily="34" charset="0"/>
                <a:ea typeface="Times New Roman" pitchFamily="18" charset="0"/>
                <a:cs typeface="Arial" pitchFamily="34" charset="0"/>
              </a:rPr>
              <a:t>by Bond </a:t>
            </a:r>
            <a:r>
              <a:rPr lang="en-US" sz="2000" dirty="0">
                <a:latin typeface="Arial" pitchFamily="34" charset="0"/>
                <a:ea typeface="Times New Roman" pitchFamily="18" charset="0"/>
                <a:cs typeface="Arial" pitchFamily="34" charset="0"/>
              </a:rPr>
              <a:t>and payment of prescribed </a:t>
            </a:r>
            <a:r>
              <a:rPr lang="en-US" sz="2000" dirty="0" err="1" smtClean="0">
                <a:latin typeface="Arial" pitchFamily="34" charset="0"/>
                <a:ea typeface="Times New Roman" pitchFamily="18" charset="0"/>
                <a:cs typeface="Arial" pitchFamily="34" charset="0"/>
              </a:rPr>
              <a:t>Licence</a:t>
            </a:r>
            <a:r>
              <a:rPr lang="en-US" sz="2000" dirty="0" smtClean="0">
                <a:latin typeface="Arial" pitchFamily="34" charset="0"/>
                <a:ea typeface="Times New Roman" pitchFamily="18" charset="0"/>
                <a:cs typeface="Arial" pitchFamily="34" charset="0"/>
              </a:rPr>
              <a:t> fee</a:t>
            </a:r>
            <a:r>
              <a:rPr lang="en-US" sz="2000" dirty="0">
                <a:latin typeface="Arial" pitchFamily="34" charset="0"/>
                <a:ea typeface="Times New Roman" pitchFamily="18" charset="0"/>
                <a:cs typeface="Arial" pitchFamily="34" charset="0"/>
              </a:rPr>
              <a:t>, if in </a:t>
            </a:r>
            <a:r>
              <a:rPr lang="en-US" sz="2000" dirty="0" smtClean="0">
                <a:latin typeface="Arial" pitchFamily="34" charset="0"/>
                <a:ea typeface="Times New Roman" pitchFamily="18" charset="0"/>
                <a:cs typeface="Arial" pitchFamily="34" charset="0"/>
              </a:rPr>
              <a:t>order.</a:t>
            </a:r>
          </a:p>
          <a:p>
            <a:pPr marL="285750" indent="-285750">
              <a:buFont typeface="Arial" pitchFamily="34" charset="0"/>
              <a:buChar char="•"/>
            </a:pPr>
            <a:endParaRPr lang="en-US" sz="2000" dirty="0" smtClean="0">
              <a:latin typeface="Arial" pitchFamily="34" charset="0"/>
              <a:ea typeface="Times New Roman" pitchFamily="18" charset="0"/>
              <a:cs typeface="Arial" pitchFamily="34" charset="0"/>
            </a:endParaRPr>
          </a:p>
          <a:p>
            <a:pPr marL="285750" indent="-285750">
              <a:buFont typeface="Arial" pitchFamily="34" charset="0"/>
              <a:buChar char="•"/>
            </a:pPr>
            <a:r>
              <a:rPr lang="en-US" sz="2000" dirty="0" err="1" smtClean="0">
                <a:latin typeface="Arial" pitchFamily="34" charset="0"/>
                <a:ea typeface="Times New Roman" pitchFamily="18" charset="0"/>
                <a:cs typeface="Arial" pitchFamily="34" charset="0"/>
              </a:rPr>
              <a:t>Licence</a:t>
            </a:r>
            <a:r>
              <a:rPr lang="en-US" sz="2000" dirty="0" smtClean="0">
                <a:latin typeface="Arial" pitchFamily="34" charset="0"/>
                <a:ea typeface="Times New Roman" pitchFamily="18" charset="0"/>
                <a:cs typeface="Arial" pitchFamily="34" charset="0"/>
              </a:rPr>
              <a:t> issued</a:t>
            </a:r>
          </a:p>
          <a:p>
            <a:pPr marL="285750" indent="-285750">
              <a:buFont typeface="Arial" pitchFamily="34" charset="0"/>
              <a:buChar char="•"/>
            </a:pPr>
            <a:endParaRPr lang="en-US" sz="2000" dirty="0">
              <a:latin typeface="Arial" pitchFamily="34" charset="0"/>
              <a:ea typeface="Times New Roman" pitchFamily="18" charset="0"/>
              <a:cs typeface="Arial" pitchFamily="34" charset="0"/>
            </a:endParaRPr>
          </a:p>
          <a:p>
            <a:pPr marL="285750" indent="-285750">
              <a:buFont typeface="Arial" pitchFamily="34" charset="0"/>
              <a:buChar char="•"/>
            </a:pPr>
            <a:r>
              <a:rPr lang="en-US" sz="2000" dirty="0" smtClean="0">
                <a:latin typeface="Arial" pitchFamily="34" charset="0"/>
                <a:ea typeface="Times New Roman" pitchFamily="18" charset="0"/>
                <a:cs typeface="Arial" pitchFamily="34" charset="0"/>
              </a:rPr>
              <a:t>All </a:t>
            </a:r>
            <a:r>
              <a:rPr lang="en-US" sz="2000" dirty="0" err="1">
                <a:latin typeface="Arial" pitchFamily="34" charset="0"/>
                <a:ea typeface="Times New Roman" pitchFamily="18" charset="0"/>
                <a:cs typeface="Arial" pitchFamily="34" charset="0"/>
              </a:rPr>
              <a:t>licences</a:t>
            </a:r>
            <a:r>
              <a:rPr lang="en-US" sz="2000" dirty="0">
                <a:latin typeface="Arial" pitchFamily="34" charset="0"/>
                <a:ea typeface="Times New Roman" pitchFamily="18" charset="0"/>
                <a:cs typeface="Arial" pitchFamily="34" charset="0"/>
              </a:rPr>
              <a:t> </a:t>
            </a:r>
            <a:r>
              <a:rPr lang="en-US" sz="2000" dirty="0" smtClean="0">
                <a:latin typeface="Arial" pitchFamily="34" charset="0"/>
                <a:ea typeface="Times New Roman" pitchFamily="18" charset="0"/>
                <a:cs typeface="Arial" pitchFamily="34" charset="0"/>
              </a:rPr>
              <a:t>are valid up to 31st </a:t>
            </a:r>
            <a:r>
              <a:rPr lang="en-US" sz="2000" dirty="0">
                <a:latin typeface="Arial" pitchFamily="34" charset="0"/>
                <a:ea typeface="Times New Roman" pitchFamily="18" charset="0"/>
                <a:cs typeface="Arial" pitchFamily="34" charset="0"/>
              </a:rPr>
              <a:t>December of </a:t>
            </a:r>
            <a:r>
              <a:rPr lang="en-US" sz="2000" dirty="0" smtClean="0">
                <a:latin typeface="Arial" pitchFamily="34" charset="0"/>
                <a:ea typeface="Times New Roman" pitchFamily="18" charset="0"/>
                <a:cs typeface="Arial" pitchFamily="34" charset="0"/>
              </a:rPr>
              <a:t>every year.</a:t>
            </a:r>
          </a:p>
          <a:p>
            <a:pPr marL="285750" indent="-285750">
              <a:buFont typeface="Arial" pitchFamily="34" charset="0"/>
              <a:buChar char="•"/>
            </a:pPr>
            <a:endParaRPr lang="en-US" sz="2000" dirty="0">
              <a:latin typeface="Arial" pitchFamily="34" charset="0"/>
              <a:ea typeface="Times New Roman" pitchFamily="18" charset="0"/>
              <a:cs typeface="Arial" pitchFamily="34" charset="0"/>
            </a:endParaRPr>
          </a:p>
          <a:p>
            <a:pPr marL="285750" indent="-285750">
              <a:buFont typeface="Arial" pitchFamily="34" charset="0"/>
              <a:buChar char="•"/>
            </a:pPr>
            <a:r>
              <a:rPr lang="en-US" sz="2000" dirty="0" err="1" smtClean="0">
                <a:latin typeface="Arial" pitchFamily="34" charset="0"/>
                <a:ea typeface="Times New Roman" pitchFamily="18" charset="0"/>
                <a:cs typeface="Arial" pitchFamily="34" charset="0"/>
              </a:rPr>
              <a:t>Licence</a:t>
            </a:r>
            <a:r>
              <a:rPr lang="en-US" sz="2000" dirty="0" smtClean="0">
                <a:latin typeface="Arial" pitchFamily="34" charset="0"/>
                <a:ea typeface="Times New Roman" pitchFamily="18" charset="0"/>
                <a:cs typeface="Arial" pitchFamily="34" charset="0"/>
              </a:rPr>
              <a:t> </a:t>
            </a:r>
            <a:r>
              <a:rPr lang="en-US" sz="2000" dirty="0">
                <a:latin typeface="Arial" pitchFamily="34" charset="0"/>
                <a:ea typeface="Times New Roman" pitchFamily="18" charset="0"/>
                <a:cs typeface="Arial" pitchFamily="34" charset="0"/>
              </a:rPr>
              <a:t>is renewed up to the 14th January of the next year failing which a surcharge of 50% </a:t>
            </a:r>
            <a:r>
              <a:rPr lang="en-US" sz="2000" dirty="0" smtClean="0">
                <a:latin typeface="Arial" pitchFamily="34" charset="0"/>
                <a:ea typeface="Times New Roman" pitchFamily="18" charset="0"/>
                <a:cs typeface="Arial" pitchFamily="34" charset="0"/>
              </a:rPr>
              <a:t>applies</a:t>
            </a:r>
          </a:p>
          <a:p>
            <a:pPr marL="285750" indent="-285750">
              <a:buFont typeface="Arial" pitchFamily="34" charset="0"/>
              <a:buChar char="•"/>
            </a:pPr>
            <a:endParaRPr lang="en-US" sz="2000" dirty="0">
              <a:latin typeface="Arial" pitchFamily="34" charset="0"/>
              <a:ea typeface="Times New Roman" pitchFamily="18" charset="0"/>
              <a:cs typeface="Arial" pitchFamily="34" charset="0"/>
            </a:endParaRPr>
          </a:p>
          <a:p>
            <a:pPr marL="285750" indent="-285750">
              <a:buFont typeface="Arial" pitchFamily="34" charset="0"/>
              <a:buChar char="•"/>
            </a:pPr>
            <a:r>
              <a:rPr lang="en-US" sz="2000" dirty="0" smtClean="0">
                <a:latin typeface="Arial" pitchFamily="34" charset="0"/>
                <a:ea typeface="Times New Roman" pitchFamily="18" charset="0"/>
                <a:cs typeface="Arial" pitchFamily="34" charset="0"/>
              </a:rPr>
              <a:t>If </a:t>
            </a:r>
            <a:r>
              <a:rPr lang="en-US" sz="2000" dirty="0">
                <a:latin typeface="Arial" pitchFamily="34" charset="0"/>
                <a:ea typeface="Times New Roman" pitchFamily="18" charset="0"/>
                <a:cs typeface="Arial" pitchFamily="34" charset="0"/>
              </a:rPr>
              <a:t>a </a:t>
            </a:r>
            <a:r>
              <a:rPr lang="en-US" sz="2000" dirty="0" err="1">
                <a:latin typeface="Arial" pitchFamily="34" charset="0"/>
                <a:ea typeface="Times New Roman" pitchFamily="18" charset="0"/>
                <a:cs typeface="Arial" pitchFamily="34" charset="0"/>
              </a:rPr>
              <a:t>licence</a:t>
            </a:r>
            <a:r>
              <a:rPr lang="en-US" sz="2000" dirty="0">
                <a:latin typeface="Arial" pitchFamily="34" charset="0"/>
                <a:ea typeface="Times New Roman" pitchFamily="18" charset="0"/>
                <a:cs typeface="Arial" pitchFamily="34" charset="0"/>
              </a:rPr>
              <a:t> is not renewed after 2 months, it becomes invalid and a fresh application must be </a:t>
            </a:r>
            <a:r>
              <a:rPr lang="en-US" sz="2000" dirty="0" smtClean="0">
                <a:latin typeface="Arial" pitchFamily="34" charset="0"/>
                <a:ea typeface="Times New Roman" pitchFamily="18" charset="0"/>
                <a:cs typeface="Arial" pitchFamily="34" charset="0"/>
              </a:rPr>
              <a:t>submitted after 6 months.</a:t>
            </a:r>
            <a:endParaRPr lang="en-US" sz="2000" dirty="0" smtClean="0">
              <a:latin typeface="Arial" pitchFamily="34" charset="0"/>
              <a:cs typeface="Arial" pitchFamily="34" charset="0"/>
            </a:endParaRPr>
          </a:p>
        </p:txBody>
      </p:sp>
    </p:spTree>
    <p:extLst>
      <p:ext uri="{BB962C8B-B14F-4D97-AF65-F5344CB8AC3E}">
        <p14:creationId xmlns:p14="http://schemas.microsoft.com/office/powerpoint/2010/main" val="2126540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Rectangle 2"/>
          <p:cNvSpPr txBox="1">
            <a:spLocks/>
          </p:cNvSpPr>
          <p:nvPr/>
        </p:nvSpPr>
        <p:spPr>
          <a:xfrm>
            <a:off x="1143000" y="0"/>
            <a:ext cx="7924800" cy="11430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2400" b="1" dirty="0">
                <a:solidFill>
                  <a:schemeClr val="bg1"/>
                </a:solidFill>
                <a:latin typeface="Arial" pitchFamily="34" charset="0"/>
                <a:cs typeface="Arial" pitchFamily="34" charset="0"/>
              </a:rPr>
              <a:t>Licensing Procedure for </a:t>
            </a:r>
          </a:p>
          <a:p>
            <a:pPr algn="r"/>
            <a:r>
              <a:rPr lang="en-US" sz="2400" b="1" dirty="0">
                <a:solidFill>
                  <a:schemeClr val="bg1"/>
                </a:solidFill>
                <a:latin typeface="Arial" pitchFamily="34" charset="0"/>
                <a:cs typeface="Arial" pitchFamily="34" charset="0"/>
              </a:rPr>
              <a:t>Local </a:t>
            </a:r>
            <a:r>
              <a:rPr lang="en-US" sz="2400" b="1" dirty="0" smtClean="0">
                <a:solidFill>
                  <a:schemeClr val="bg1"/>
                </a:solidFill>
                <a:latin typeface="Arial" pitchFamily="34" charset="0"/>
                <a:cs typeface="Arial" pitchFamily="34" charset="0"/>
              </a:rPr>
              <a:t>Manufacturers (</a:t>
            </a:r>
            <a:r>
              <a:rPr lang="en-US" sz="2400" b="1" dirty="0" err="1" smtClean="0">
                <a:solidFill>
                  <a:schemeClr val="bg1"/>
                </a:solidFill>
                <a:latin typeface="Arial" pitchFamily="34" charset="0"/>
                <a:cs typeface="Arial" pitchFamily="34" charset="0"/>
              </a:rPr>
              <a:t>cntd</a:t>
            </a:r>
            <a:r>
              <a:rPr lang="en-US" sz="2400" b="1" dirty="0" smtClean="0">
                <a:solidFill>
                  <a:schemeClr val="bg1"/>
                </a:solidFill>
                <a:latin typeface="Arial" pitchFamily="34" charset="0"/>
                <a:cs typeface="Arial" pitchFamily="34" charset="0"/>
              </a:rPr>
              <a:t>)</a:t>
            </a:r>
            <a:endParaRPr lang="en-US" sz="2400" b="1" dirty="0">
              <a:solidFill>
                <a:schemeClr val="bg1"/>
              </a:solidFill>
              <a:latin typeface="Arial" pitchFamily="34" charset="0"/>
              <a:cs typeface="Arial" pitchFamily="34" charset="0"/>
            </a:endParaRPr>
          </a:p>
        </p:txBody>
      </p:sp>
      <p:sp>
        <p:nvSpPr>
          <p:cNvPr id="4" name="Rectangle 3"/>
          <p:cNvSpPr/>
          <p:nvPr/>
        </p:nvSpPr>
        <p:spPr>
          <a:xfrm>
            <a:off x="871869" y="2500637"/>
            <a:ext cx="8176438" cy="1938992"/>
          </a:xfrm>
          <a:prstGeom prst="rect">
            <a:avLst/>
          </a:prstGeom>
        </p:spPr>
        <p:txBody>
          <a:bodyPr wrap="square">
            <a:spAutoFit/>
          </a:bodyPr>
          <a:lstStyle/>
          <a:p>
            <a:pPr algn="just">
              <a:tabLst>
                <a:tab pos="346075" algn="l"/>
                <a:tab pos="517525" algn="l"/>
              </a:tabLst>
            </a:pPr>
            <a:endParaRPr lang="en-US" sz="2000" b="1" dirty="0" smtClean="0">
              <a:solidFill>
                <a:schemeClr val="tx2"/>
              </a:solidFill>
              <a:latin typeface="Arial" pitchFamily="34" charset="0"/>
              <a:cs typeface="Arial" pitchFamily="34" charset="0"/>
            </a:endParaRPr>
          </a:p>
          <a:p>
            <a:pPr marL="457200" indent="-457200" algn="just">
              <a:buAutoNum type="arabicPeriod"/>
            </a:pPr>
            <a:r>
              <a:rPr lang="en-US" sz="2000" dirty="0">
                <a:latin typeface="Arial" pitchFamily="34" charset="0"/>
                <a:cs typeface="Arial" pitchFamily="34" charset="0"/>
              </a:rPr>
              <a:t>Submit adequate </a:t>
            </a:r>
            <a:r>
              <a:rPr lang="en-US" sz="2000" dirty="0" smtClean="0">
                <a:latin typeface="Arial" pitchFamily="34" charset="0"/>
                <a:cs typeface="Arial" pitchFamily="34" charset="0"/>
              </a:rPr>
              <a:t>security to </a:t>
            </a:r>
            <a:r>
              <a:rPr lang="en-US" sz="2000" dirty="0">
                <a:latin typeface="Arial" pitchFamily="34" charset="0"/>
                <a:cs typeface="Arial" pitchFamily="34" charset="0"/>
              </a:rPr>
              <a:t>cover for </a:t>
            </a:r>
            <a:r>
              <a:rPr lang="en-US" sz="2000" dirty="0" smtClean="0">
                <a:latin typeface="Arial" pitchFamily="34" charset="0"/>
                <a:cs typeface="Arial" pitchFamily="34" charset="0"/>
              </a:rPr>
              <a:t> </a:t>
            </a:r>
            <a:r>
              <a:rPr lang="en-US" sz="2000" dirty="0">
                <a:latin typeface="Arial" pitchFamily="34" charset="0"/>
                <a:cs typeface="Arial" pitchFamily="34" charset="0"/>
              </a:rPr>
              <a:t>duty and taxes if any </a:t>
            </a:r>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r>
              <a:rPr lang="en-US" sz="2000" dirty="0">
                <a:latin typeface="Arial" pitchFamily="34" charset="0"/>
                <a:cs typeface="Arial" pitchFamily="34" charset="0"/>
              </a:rPr>
              <a:t>2</a:t>
            </a:r>
            <a:r>
              <a:rPr lang="en-US" sz="2000" dirty="0" smtClean="0">
                <a:latin typeface="Arial" pitchFamily="34" charset="0"/>
                <a:cs typeface="Arial" pitchFamily="34" charset="0"/>
              </a:rPr>
              <a:t>.   Submit </a:t>
            </a:r>
            <a:r>
              <a:rPr lang="en-US" sz="2000" dirty="0">
                <a:latin typeface="Arial" pitchFamily="34" charset="0"/>
                <a:cs typeface="Arial" pitchFamily="34" charset="0"/>
              </a:rPr>
              <a:t>document certifying the sugar content of </a:t>
            </a:r>
            <a:r>
              <a:rPr lang="en-US" sz="2000" dirty="0" smtClean="0">
                <a:latin typeface="Arial" pitchFamily="34" charset="0"/>
                <a:cs typeface="Arial" pitchFamily="34" charset="0"/>
              </a:rPr>
              <a:t>the </a:t>
            </a:r>
          </a:p>
          <a:p>
            <a:pPr algn="just"/>
            <a:r>
              <a:rPr lang="en-US" sz="2000" dirty="0">
                <a:latin typeface="Arial" pitchFamily="34" charset="0"/>
                <a:cs typeface="Arial" pitchFamily="34" charset="0"/>
              </a:rPr>
              <a:t> </a:t>
            </a:r>
            <a:r>
              <a:rPr lang="en-US" sz="2000" dirty="0" smtClean="0">
                <a:latin typeface="Arial" pitchFamily="34" charset="0"/>
                <a:cs typeface="Arial" pitchFamily="34" charset="0"/>
              </a:rPr>
              <a:t>     Sugar Sweetened Products.</a:t>
            </a:r>
            <a:endParaRPr lang="en-US" sz="2000" dirty="0">
              <a:latin typeface="Arial" pitchFamily="34" charset="0"/>
              <a:cs typeface="Arial" pitchFamily="34" charset="0"/>
            </a:endParaRPr>
          </a:p>
          <a:p>
            <a:pPr algn="just">
              <a:tabLst>
                <a:tab pos="346075" algn="l"/>
              </a:tabLst>
            </a:pPr>
            <a:r>
              <a:rPr lang="en-US" sz="2000" dirty="0">
                <a:solidFill>
                  <a:schemeClr val="tx2"/>
                </a:solidFill>
                <a:latin typeface="Arial" pitchFamily="34" charset="0"/>
                <a:cs typeface="Arial" pitchFamily="34" charset="0"/>
              </a:rPr>
              <a:t>		</a:t>
            </a:r>
            <a:r>
              <a:rPr lang="en-US" sz="2000" dirty="0" smtClean="0">
                <a:solidFill>
                  <a:schemeClr val="tx2"/>
                </a:solidFill>
                <a:latin typeface="Arial" pitchFamily="34" charset="0"/>
                <a:cs typeface="Arial" pitchFamily="34" charset="0"/>
              </a:rPr>
              <a:t>	</a:t>
            </a:r>
          </a:p>
        </p:txBody>
      </p:sp>
    </p:spTree>
    <p:extLst>
      <p:ext uri="{BB962C8B-B14F-4D97-AF65-F5344CB8AC3E}">
        <p14:creationId xmlns:p14="http://schemas.microsoft.com/office/powerpoint/2010/main" val="236870132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1143000" y="0"/>
            <a:ext cx="7924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r>
              <a:rPr lang="en-US" sz="2500" dirty="0" smtClean="0">
                <a:solidFill>
                  <a:schemeClr val="bg1"/>
                </a:solidFill>
                <a:latin typeface="Arial" pitchFamily="34" charset="0"/>
                <a:cs typeface="Arial" pitchFamily="34" charset="0"/>
              </a:rPr>
              <a:t>Validity of certificate</a:t>
            </a:r>
            <a:endParaRPr lang="en-US" sz="2500" b="1" dirty="0" smtClean="0">
              <a:solidFill>
                <a:schemeClr val="bg1"/>
              </a:solidFill>
              <a:effectLst>
                <a:outerShdw blurRad="38100" dist="38100" dir="2700000" algn="tl">
                  <a:srgbClr val="C0C0C0"/>
                </a:outerShdw>
              </a:effectLst>
              <a:latin typeface="Arial" pitchFamily="34" charset="0"/>
              <a:cs typeface="Arial" pitchFamily="34" charset="0"/>
            </a:endParaRPr>
          </a:p>
        </p:txBody>
      </p:sp>
      <p:sp>
        <p:nvSpPr>
          <p:cNvPr id="4" name="Rectangle 3"/>
          <p:cNvSpPr/>
          <p:nvPr/>
        </p:nvSpPr>
        <p:spPr>
          <a:xfrm>
            <a:off x="1026042" y="2299364"/>
            <a:ext cx="7107865" cy="2862322"/>
          </a:xfrm>
          <a:prstGeom prst="rect">
            <a:avLst/>
          </a:prstGeom>
        </p:spPr>
        <p:txBody>
          <a:bodyPr wrap="square">
            <a:spAutoFit/>
          </a:bodyPr>
          <a:lstStyle/>
          <a:p>
            <a:pPr marL="285750" indent="-285750" algn="just">
              <a:buFont typeface="Arial" pitchFamily="34" charset="0"/>
              <a:buChar char="•"/>
            </a:pPr>
            <a:r>
              <a:rPr lang="en-US" sz="2000" dirty="0" smtClean="0">
                <a:latin typeface="Arial" pitchFamily="34" charset="0"/>
                <a:cs typeface="Arial" pitchFamily="34" charset="0"/>
              </a:rPr>
              <a:t>Every manufacturer needs to notify MRA Customs immediately of any change in the sugar content of any product by providing a new certificate of analysis. (Regulation 33A of Excise Regulations)</a:t>
            </a:r>
          </a:p>
          <a:p>
            <a:pPr marL="285750" indent="-285750" algn="just">
              <a:buFont typeface="Arial" pitchFamily="34" charset="0"/>
              <a:buChar char="•"/>
            </a:pPr>
            <a:endParaRPr lang="en-US" sz="2000" dirty="0" smtClean="0">
              <a:latin typeface="Arial" pitchFamily="34" charset="0"/>
              <a:cs typeface="Arial" pitchFamily="34" charset="0"/>
            </a:endParaRPr>
          </a:p>
          <a:p>
            <a:pPr marL="285750" indent="-285750" algn="just">
              <a:buFont typeface="Arial" pitchFamily="34" charset="0"/>
              <a:buChar char="•"/>
            </a:pPr>
            <a:endParaRPr lang="en-US" sz="2000" dirty="0">
              <a:latin typeface="Arial" pitchFamily="34" charset="0"/>
              <a:cs typeface="Arial" pitchFamily="34" charset="0"/>
            </a:endParaRPr>
          </a:p>
          <a:p>
            <a:pPr marL="285750" indent="-285750" algn="just">
              <a:buFont typeface="Arial" pitchFamily="34" charset="0"/>
              <a:buChar char="•"/>
            </a:pPr>
            <a:r>
              <a:rPr lang="en-US" sz="2000" dirty="0">
                <a:latin typeface="Arial" pitchFamily="34" charset="0"/>
                <a:cs typeface="Arial" pitchFamily="34" charset="0"/>
              </a:rPr>
              <a:t>MRA Customs may at any time take a </a:t>
            </a:r>
            <a:r>
              <a:rPr lang="en-US" sz="2000" dirty="0" smtClean="0">
                <a:latin typeface="Arial" pitchFamily="34" charset="0"/>
                <a:cs typeface="Arial" pitchFamily="34" charset="0"/>
              </a:rPr>
              <a:t>sample (at importation or at the place of manufacture) and </a:t>
            </a:r>
            <a:r>
              <a:rPr lang="en-US" sz="2000" dirty="0">
                <a:latin typeface="Arial" pitchFamily="34" charset="0"/>
                <a:cs typeface="Arial" pitchFamily="34" charset="0"/>
              </a:rPr>
              <a:t>have </a:t>
            </a:r>
            <a:r>
              <a:rPr lang="en-US" sz="2000" dirty="0" smtClean="0">
                <a:latin typeface="Arial" pitchFamily="34" charset="0"/>
                <a:cs typeface="Arial" pitchFamily="34" charset="0"/>
              </a:rPr>
              <a:t>it tested </a:t>
            </a:r>
            <a:r>
              <a:rPr lang="en-US" sz="2000" dirty="0">
                <a:latin typeface="Arial" pitchFamily="34" charset="0"/>
                <a:cs typeface="Arial" pitchFamily="34" charset="0"/>
              </a:rPr>
              <a:t>by </a:t>
            </a:r>
            <a:r>
              <a:rPr lang="en-US" sz="2000" dirty="0" smtClean="0">
                <a:latin typeface="Arial" pitchFamily="34" charset="0"/>
                <a:cs typeface="Arial" pitchFamily="34" charset="0"/>
              </a:rPr>
              <a:t>the Government Analyst</a:t>
            </a:r>
            <a:r>
              <a:rPr lang="en-US" sz="2000" dirty="0">
                <a:latin typeface="Arial" pitchFamily="34" charset="0"/>
                <a:cs typeface="Arial" pitchFamily="34" charset="0"/>
              </a:rPr>
              <a:t> </a:t>
            </a:r>
            <a:r>
              <a:rPr lang="en-US" sz="2000" dirty="0" smtClean="0">
                <a:latin typeface="Arial" pitchFamily="34" charset="0"/>
                <a:cs typeface="Arial" pitchFamily="34" charset="0"/>
              </a:rPr>
              <a:t>Division (GAD).</a:t>
            </a:r>
            <a:endParaRPr lang="en-US" sz="2000" dirty="0">
              <a:latin typeface="Arial" pitchFamily="34" charset="0"/>
              <a:cs typeface="Arial" pitchFamily="34" charset="0"/>
            </a:endParaRPr>
          </a:p>
        </p:txBody>
      </p:sp>
    </p:spTree>
    <p:extLst>
      <p:ext uri="{BB962C8B-B14F-4D97-AF65-F5344CB8AC3E}">
        <p14:creationId xmlns:p14="http://schemas.microsoft.com/office/powerpoint/2010/main" val="2938437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1219200" y="170121"/>
            <a:ext cx="7924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r>
              <a:rPr lang="en-US" sz="2500" dirty="0" smtClean="0">
                <a:solidFill>
                  <a:schemeClr val="bg1"/>
                </a:solidFill>
                <a:latin typeface="Arial" pitchFamily="34" charset="0"/>
                <a:cs typeface="Arial" pitchFamily="34" charset="0"/>
              </a:rPr>
              <a:t>Payment of Excise Duty by Manufacturers </a:t>
            </a:r>
          </a:p>
          <a:p>
            <a:pPr algn="r">
              <a:defRPr/>
            </a:pPr>
            <a:r>
              <a:rPr lang="en-US" sz="2500" dirty="0" smtClean="0">
                <a:solidFill>
                  <a:schemeClr val="bg1"/>
                </a:solidFill>
                <a:latin typeface="Arial" pitchFamily="34" charset="0"/>
                <a:cs typeface="Arial" pitchFamily="34" charset="0"/>
              </a:rPr>
              <a:t>and Importers</a:t>
            </a:r>
            <a:endParaRPr lang="en-US" sz="2500" b="1" dirty="0" smtClean="0">
              <a:solidFill>
                <a:schemeClr val="bg1"/>
              </a:solidFill>
              <a:effectLst>
                <a:outerShdw blurRad="38100" dist="38100" dir="2700000" algn="tl">
                  <a:srgbClr val="C0C0C0"/>
                </a:outerShdw>
              </a:effectLst>
              <a:latin typeface="Arial" pitchFamily="34" charset="0"/>
              <a:cs typeface="Arial" pitchFamily="34" charset="0"/>
            </a:endParaRPr>
          </a:p>
        </p:txBody>
      </p:sp>
      <p:sp>
        <p:nvSpPr>
          <p:cNvPr id="4" name="TextBox 3"/>
          <p:cNvSpPr txBox="1"/>
          <p:nvPr/>
        </p:nvSpPr>
        <p:spPr>
          <a:xfrm>
            <a:off x="574158" y="930349"/>
            <a:ext cx="8208335" cy="8402300"/>
          </a:xfrm>
          <a:prstGeom prst="rect">
            <a:avLst/>
          </a:prstGeom>
          <a:noFill/>
        </p:spPr>
        <p:txBody>
          <a:bodyPr wrap="square" rtlCol="0">
            <a:spAutoFit/>
          </a:bodyPr>
          <a:lstStyle/>
          <a:p>
            <a:pPr algn="just"/>
            <a:endParaRPr lang="en-US" sz="2000" dirty="0" smtClean="0">
              <a:latin typeface="Arial" pitchFamily="34" charset="0"/>
              <a:cs typeface="Arial" pitchFamily="34" charset="0"/>
            </a:endParaRPr>
          </a:p>
          <a:p>
            <a:pPr algn="just"/>
            <a:r>
              <a:rPr lang="en-US" sz="1900" dirty="0" smtClean="0">
                <a:latin typeface="Arial" pitchFamily="34" charset="0"/>
                <a:cs typeface="Arial" pitchFamily="34" charset="0"/>
              </a:rPr>
              <a:t>At </a:t>
            </a:r>
            <a:r>
              <a:rPr lang="en-US" sz="1900" dirty="0">
                <a:latin typeface="Arial" pitchFamily="34" charset="0"/>
                <a:cs typeface="Arial" pitchFamily="34" charset="0"/>
              </a:rPr>
              <a:t>importation, the importers shall have to submit a customs declaration together with all required documents, and bring into account any excise duty payable</a:t>
            </a:r>
            <a:r>
              <a:rPr lang="en-US" sz="1900" dirty="0" smtClean="0">
                <a:latin typeface="Arial" pitchFamily="34" charset="0"/>
                <a:cs typeface="Arial" pitchFamily="34" charset="0"/>
              </a:rPr>
              <a:t>.</a:t>
            </a:r>
          </a:p>
          <a:p>
            <a:pPr algn="just"/>
            <a:endParaRPr lang="en-US" sz="1900" dirty="0">
              <a:latin typeface="Arial" pitchFamily="34" charset="0"/>
              <a:cs typeface="Arial" pitchFamily="34" charset="0"/>
            </a:endParaRPr>
          </a:p>
          <a:p>
            <a:pPr algn="just"/>
            <a:r>
              <a:rPr lang="en-US" sz="1900" dirty="0">
                <a:latin typeface="Arial" pitchFamily="34" charset="0"/>
                <a:cs typeface="Arial" pitchFamily="34" charset="0"/>
              </a:rPr>
              <a:t>For local manufacturers, a monthly consolidated excise warehousing and ex-warehousing declarations shall have to be validated </a:t>
            </a:r>
            <a:endParaRPr lang="en-US" sz="1900" dirty="0" smtClean="0">
              <a:latin typeface="Arial" pitchFamily="34" charset="0"/>
              <a:cs typeface="Arial" pitchFamily="34" charset="0"/>
            </a:endParaRPr>
          </a:p>
          <a:p>
            <a:pPr marL="514350" indent="-514350" algn="just">
              <a:buAutoNum type="romanLcParenBoth"/>
            </a:pPr>
            <a:r>
              <a:rPr lang="en-US" sz="1900" dirty="0" smtClean="0">
                <a:latin typeface="Arial" pitchFamily="34" charset="0"/>
                <a:cs typeface="Arial" pitchFamily="34" charset="0"/>
              </a:rPr>
              <a:t>within </a:t>
            </a:r>
            <a:r>
              <a:rPr lang="en-US" sz="1900" dirty="0">
                <a:latin typeface="Arial" pitchFamily="34" charset="0"/>
                <a:cs typeface="Arial" pitchFamily="34" charset="0"/>
              </a:rPr>
              <a:t>the 5</a:t>
            </a:r>
            <a:r>
              <a:rPr lang="en-US" sz="1900" baseline="30000" dirty="0">
                <a:latin typeface="Arial" pitchFamily="34" charset="0"/>
                <a:cs typeface="Arial" pitchFamily="34" charset="0"/>
              </a:rPr>
              <a:t>th</a:t>
            </a:r>
            <a:r>
              <a:rPr lang="en-US" sz="1900" dirty="0">
                <a:latin typeface="Arial" pitchFamily="34" charset="0"/>
                <a:cs typeface="Arial" pitchFamily="34" charset="0"/>
              </a:rPr>
              <a:t> working day of the following month and appropriate </a:t>
            </a:r>
            <a:r>
              <a:rPr lang="en-US" sz="1900" dirty="0" smtClean="0">
                <a:latin typeface="Arial" pitchFamily="34" charset="0"/>
                <a:cs typeface="Arial" pitchFamily="34" charset="0"/>
              </a:rPr>
              <a:t>sugar tax as </a:t>
            </a:r>
            <a:r>
              <a:rPr lang="en-US" sz="1900" dirty="0">
                <a:latin typeface="Arial" pitchFamily="34" charset="0"/>
                <a:cs typeface="Arial" pitchFamily="34" charset="0"/>
              </a:rPr>
              <a:t>applicable brought to </a:t>
            </a:r>
            <a:r>
              <a:rPr lang="en-US" sz="1900" dirty="0" smtClean="0">
                <a:latin typeface="Arial" pitchFamily="34" charset="0"/>
                <a:cs typeface="Arial" pitchFamily="34" charset="0"/>
              </a:rPr>
              <a:t>account,</a:t>
            </a:r>
          </a:p>
          <a:p>
            <a:pPr marL="514350" indent="-514350" algn="just">
              <a:buAutoNum type="romanLcParenBoth"/>
            </a:pPr>
            <a:r>
              <a:rPr lang="en-US" sz="1900" dirty="0">
                <a:latin typeface="Arial" pitchFamily="34" charset="0"/>
                <a:cs typeface="Arial" pitchFamily="34" charset="0"/>
              </a:rPr>
              <a:t>in the month of June, not later </a:t>
            </a:r>
            <a:r>
              <a:rPr lang="en-US" sz="1900" dirty="0" smtClean="0">
                <a:latin typeface="Arial" pitchFamily="34" charset="0"/>
                <a:cs typeface="Arial" pitchFamily="34" charset="0"/>
              </a:rPr>
              <a:t>than 2 </a:t>
            </a:r>
            <a:r>
              <a:rPr lang="en-US" sz="1900" dirty="0">
                <a:latin typeface="Arial" pitchFamily="34" charset="0"/>
                <a:cs typeface="Arial" pitchFamily="34" charset="0"/>
              </a:rPr>
              <a:t>days before the end of that month.</a:t>
            </a:r>
          </a:p>
          <a:p>
            <a:pPr algn="just"/>
            <a:endParaRPr lang="en-US" sz="1900" dirty="0">
              <a:latin typeface="Arial" pitchFamily="34" charset="0"/>
              <a:cs typeface="Arial" pitchFamily="34" charset="0"/>
            </a:endParaRPr>
          </a:p>
          <a:p>
            <a:pPr algn="just"/>
            <a:r>
              <a:rPr lang="en-US" sz="1900" dirty="0">
                <a:latin typeface="Arial" pitchFamily="34" charset="0"/>
                <a:cs typeface="Arial" pitchFamily="34" charset="0"/>
              </a:rPr>
              <a:t>Local Manufacturers shall be required to submit</a:t>
            </a:r>
            <a:r>
              <a:rPr lang="en-US" sz="1900" dirty="0" smtClean="0">
                <a:latin typeface="Arial" pitchFamily="34" charset="0"/>
                <a:cs typeface="Arial" pitchFamily="34" charset="0"/>
              </a:rPr>
              <a:t>, together with the consolidated declaration, </a:t>
            </a:r>
            <a:r>
              <a:rPr lang="en-US" sz="1900" dirty="0">
                <a:latin typeface="Arial" pitchFamily="34" charset="0"/>
                <a:cs typeface="Arial" pitchFamily="34" charset="0"/>
              </a:rPr>
              <a:t>a </a:t>
            </a:r>
            <a:r>
              <a:rPr lang="en-US" sz="1900" dirty="0">
                <a:latin typeface="Arial" pitchFamily="34" charset="0"/>
                <a:cs typeface="Arial" pitchFamily="34" charset="0"/>
                <a:hlinkClick r:id="rId2" action="ppaction://hlinkfile"/>
              </a:rPr>
              <a:t>M</a:t>
            </a:r>
            <a:r>
              <a:rPr lang="en-US" sz="1900" dirty="0" smtClean="0">
                <a:latin typeface="Arial" pitchFamily="34" charset="0"/>
                <a:cs typeface="Arial" pitchFamily="34" charset="0"/>
                <a:hlinkClick r:id="rId2" action="ppaction://hlinkfile"/>
              </a:rPr>
              <a:t>onthly Return</a:t>
            </a:r>
            <a:r>
              <a:rPr lang="en-US" sz="1900" dirty="0" smtClean="0">
                <a:latin typeface="Arial" pitchFamily="34" charset="0"/>
                <a:cs typeface="Arial" pitchFamily="34" charset="0"/>
              </a:rPr>
              <a:t> </a:t>
            </a:r>
            <a:r>
              <a:rPr lang="en-GB" sz="1900" dirty="0" smtClean="0">
                <a:latin typeface="Arial" pitchFamily="34" charset="0"/>
                <a:cs typeface="Arial" pitchFamily="34" charset="0"/>
              </a:rPr>
              <a:t>showing </a:t>
            </a:r>
            <a:r>
              <a:rPr lang="en-GB" sz="1900" dirty="0">
                <a:latin typeface="Arial" pitchFamily="34" charset="0"/>
                <a:cs typeface="Arial" pitchFamily="34" charset="0"/>
              </a:rPr>
              <a:t>the opening stocks, manufactured quantities, sales quantities and closing stocks figures </a:t>
            </a:r>
            <a:r>
              <a:rPr lang="en-GB" sz="1900" dirty="0" smtClean="0">
                <a:latin typeface="Arial" pitchFamily="34" charset="0"/>
                <a:cs typeface="Arial" pitchFamily="34" charset="0"/>
              </a:rPr>
              <a:t>for Sugar Sweetened Products.</a:t>
            </a:r>
            <a:endParaRPr lang="en-US" sz="1900" dirty="0">
              <a:latin typeface="Arial" pitchFamily="34" charset="0"/>
              <a:cs typeface="Arial" pitchFamily="34" charset="0"/>
            </a:endParaRPr>
          </a:p>
          <a:p>
            <a:pPr marL="285750" indent="-285750" algn="just">
              <a:buFont typeface="Arial" pitchFamily="34" charset="0"/>
              <a:buChar char="•"/>
            </a:pPr>
            <a:endParaRPr lang="en-US" sz="1900" dirty="0">
              <a:latin typeface="Arial" pitchFamily="34" charset="0"/>
              <a:cs typeface="Arial" pitchFamily="34" charset="0"/>
            </a:endParaRPr>
          </a:p>
          <a:p>
            <a:pPr algn="just"/>
            <a:r>
              <a:rPr lang="en-US" sz="1900" b="1" dirty="0" smtClean="0">
                <a:latin typeface="Arial" pitchFamily="34" charset="0"/>
                <a:cs typeface="Arial" pitchFamily="34" charset="0"/>
              </a:rPr>
              <a:t>Note: </a:t>
            </a:r>
            <a:r>
              <a:rPr lang="en-US" sz="1900" dirty="0" smtClean="0">
                <a:latin typeface="Arial" pitchFamily="34" charset="0"/>
                <a:cs typeface="Arial" pitchFamily="34" charset="0"/>
              </a:rPr>
              <a:t>Small manufacturers will be given the opportunity to pay sugar tax on voucher (no bill of entry).</a:t>
            </a:r>
          </a:p>
          <a:p>
            <a:pPr algn="just"/>
            <a:endParaRPr lang="en-US" sz="2000" dirty="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marL="285750" indent="-285750" algn="just">
              <a:buFont typeface="Arial" pitchFamily="34" charset="0"/>
              <a:buChar char="•"/>
            </a:pPr>
            <a:endParaRPr lang="en-US" sz="2000" dirty="0" smtClean="0">
              <a:latin typeface="Arial" pitchFamily="34" charset="0"/>
              <a:cs typeface="Arial" pitchFamily="34" charset="0"/>
            </a:endParaRPr>
          </a:p>
          <a:p>
            <a:pPr marL="285750" indent="-285750" algn="just">
              <a:buFont typeface="Arial" pitchFamily="34" charset="0"/>
              <a:buChar char="•"/>
            </a:pPr>
            <a:endParaRPr lang="en-US" sz="2000" dirty="0">
              <a:latin typeface="Arial" pitchFamily="34" charset="0"/>
              <a:cs typeface="Arial" pitchFamily="34" charset="0"/>
            </a:endParaRPr>
          </a:p>
          <a:p>
            <a:pPr marL="285750" indent="-285750" algn="just">
              <a:buFont typeface="Arial" pitchFamily="34" charset="0"/>
              <a:buChar char="•"/>
            </a:pPr>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endParaRPr lang="en-US" sz="2000" dirty="0">
              <a:latin typeface="Arial" pitchFamily="34" charset="0"/>
              <a:cs typeface="Arial" pitchFamily="34" charset="0"/>
            </a:endParaRPr>
          </a:p>
        </p:txBody>
      </p:sp>
    </p:spTree>
    <p:extLst>
      <p:ext uri="{BB962C8B-B14F-4D97-AF65-F5344CB8AC3E}">
        <p14:creationId xmlns:p14="http://schemas.microsoft.com/office/powerpoint/2010/main" val="2938437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1143000" y="0"/>
            <a:ext cx="7924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r>
              <a:rPr lang="en-US" sz="2500" dirty="0" smtClean="0">
                <a:solidFill>
                  <a:schemeClr val="bg1"/>
                </a:solidFill>
                <a:latin typeface="Arial" pitchFamily="34" charset="0"/>
                <a:cs typeface="Arial" pitchFamily="34" charset="0"/>
              </a:rPr>
              <a:t>Exemptions</a:t>
            </a:r>
            <a:endParaRPr lang="en-US" sz="2500" b="1" dirty="0" smtClean="0">
              <a:solidFill>
                <a:schemeClr val="bg1"/>
              </a:solidFill>
              <a:effectLst>
                <a:outerShdw blurRad="38100" dist="38100" dir="2700000" algn="tl">
                  <a:srgbClr val="C0C0C0"/>
                </a:outerShdw>
              </a:effectLst>
              <a:latin typeface="Arial" pitchFamily="34" charset="0"/>
              <a:cs typeface="Arial"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164" y="1512332"/>
            <a:ext cx="8305800"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07164" y="5691855"/>
            <a:ext cx="8171467" cy="707886"/>
          </a:xfrm>
          <a:prstGeom prst="rect">
            <a:avLst/>
          </a:prstGeom>
          <a:noFill/>
        </p:spPr>
        <p:txBody>
          <a:bodyPr wrap="square" rtlCol="0">
            <a:spAutoFit/>
          </a:bodyPr>
          <a:lstStyle/>
          <a:p>
            <a:pPr marL="285750" indent="-285750">
              <a:buFont typeface="Arial" pitchFamily="34" charset="0"/>
              <a:buChar char="•"/>
            </a:pPr>
            <a:r>
              <a:rPr lang="en-US" sz="2000" dirty="0" smtClean="0">
                <a:latin typeface="Arial" pitchFamily="34" charset="0"/>
                <a:cs typeface="Arial" pitchFamily="34" charset="0"/>
              </a:rPr>
              <a:t>The implementation of these concessions will eliminate double taxation.</a:t>
            </a:r>
            <a:endParaRPr lang="en-US" sz="2000" dirty="0">
              <a:latin typeface="Arial"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330" y="3423683"/>
            <a:ext cx="8171467" cy="2159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74330" y="1143000"/>
            <a:ext cx="4281376" cy="369332"/>
          </a:xfrm>
          <a:prstGeom prst="rect">
            <a:avLst/>
          </a:prstGeom>
          <a:noFill/>
        </p:spPr>
        <p:txBody>
          <a:bodyPr wrap="square" rtlCol="0">
            <a:spAutoFit/>
          </a:bodyPr>
          <a:lstStyle/>
          <a:p>
            <a:r>
              <a:rPr lang="en-US" b="1" u="sng" dirty="0" smtClean="0"/>
              <a:t>Exemption of Excise Duty</a:t>
            </a:r>
            <a:endParaRPr lang="en-US" b="1" u="sng" dirty="0"/>
          </a:p>
        </p:txBody>
      </p:sp>
      <p:sp>
        <p:nvSpPr>
          <p:cNvPr id="7" name="TextBox 6"/>
          <p:cNvSpPr txBox="1"/>
          <p:nvPr/>
        </p:nvSpPr>
        <p:spPr>
          <a:xfrm>
            <a:off x="574330" y="2975344"/>
            <a:ext cx="4281376" cy="369332"/>
          </a:xfrm>
          <a:prstGeom prst="rect">
            <a:avLst/>
          </a:prstGeom>
          <a:noFill/>
        </p:spPr>
        <p:txBody>
          <a:bodyPr wrap="square" rtlCol="0">
            <a:spAutoFit/>
          </a:bodyPr>
          <a:lstStyle/>
          <a:p>
            <a:r>
              <a:rPr lang="en-US" b="1" u="sng" dirty="0" smtClean="0"/>
              <a:t>Exemption of Customs Duty</a:t>
            </a:r>
            <a:endParaRPr lang="en-US" b="1" u="sng" dirty="0"/>
          </a:p>
        </p:txBody>
      </p:sp>
    </p:spTree>
    <p:extLst>
      <p:ext uri="{BB962C8B-B14F-4D97-AF65-F5344CB8AC3E}">
        <p14:creationId xmlns:p14="http://schemas.microsoft.com/office/powerpoint/2010/main" val="1982047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2094616" y="154172"/>
            <a:ext cx="7049384" cy="8984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r>
              <a:rPr lang="en-US" sz="2500" dirty="0" smtClean="0">
                <a:solidFill>
                  <a:schemeClr val="bg1"/>
                </a:solidFill>
                <a:latin typeface="Arial" pitchFamily="34" charset="0"/>
                <a:cs typeface="Arial" pitchFamily="34" charset="0"/>
              </a:rPr>
              <a:t>Payment of Excise Duty by Manufacturers </a:t>
            </a:r>
          </a:p>
        </p:txBody>
      </p:sp>
      <p:sp>
        <p:nvSpPr>
          <p:cNvPr id="4" name="TextBox 3"/>
          <p:cNvSpPr txBox="1"/>
          <p:nvPr/>
        </p:nvSpPr>
        <p:spPr>
          <a:xfrm>
            <a:off x="574158" y="1297173"/>
            <a:ext cx="8208335" cy="7848302"/>
          </a:xfrm>
          <a:prstGeom prst="rect">
            <a:avLst/>
          </a:prstGeom>
          <a:noFill/>
        </p:spPr>
        <p:txBody>
          <a:bodyPr wrap="square" rtlCol="0">
            <a:spAutoFit/>
          </a:bodyPr>
          <a:lstStyle/>
          <a:p>
            <a:pPr marL="342900" indent="-342900" algn="ctr">
              <a:buFont typeface="Arial" pitchFamily="34" charset="0"/>
              <a:buChar char="•"/>
            </a:pPr>
            <a:r>
              <a:rPr lang="en-US" sz="2400" b="1" dirty="0" smtClean="0">
                <a:latin typeface="Arial" pitchFamily="34" charset="0"/>
                <a:cs typeface="Arial" pitchFamily="34" charset="0"/>
              </a:rPr>
              <a:t>Manufacturers of Pastries</a:t>
            </a:r>
          </a:p>
          <a:p>
            <a:pPr marL="342900" indent="-342900" algn="just">
              <a:buFont typeface="Arial" pitchFamily="34" charset="0"/>
              <a:buChar char="•"/>
            </a:pPr>
            <a:endParaRPr lang="en-US" sz="2000" dirty="0">
              <a:latin typeface="Arial" pitchFamily="34" charset="0"/>
              <a:cs typeface="Arial" pitchFamily="34" charset="0"/>
            </a:endParaRPr>
          </a:p>
          <a:p>
            <a:pPr marL="342900" indent="-342900" algn="just">
              <a:buFont typeface="Arial" pitchFamily="34" charset="0"/>
              <a:buChar char="•"/>
            </a:pPr>
            <a:r>
              <a:rPr lang="en-US" sz="2000" dirty="0" smtClean="0">
                <a:latin typeface="Arial" pitchFamily="34" charset="0"/>
                <a:cs typeface="Arial" pitchFamily="34" charset="0"/>
              </a:rPr>
              <a:t>Excise </a:t>
            </a:r>
            <a:r>
              <a:rPr lang="en-US" sz="2000" dirty="0">
                <a:latin typeface="Arial" pitchFamily="34" charset="0"/>
                <a:cs typeface="Arial" pitchFamily="34" charset="0"/>
              </a:rPr>
              <a:t>duty shall be calculated only on the sugar </a:t>
            </a:r>
            <a:r>
              <a:rPr lang="en-US" sz="2000" dirty="0" smtClean="0">
                <a:latin typeface="Arial" pitchFamily="34" charset="0"/>
                <a:cs typeface="Arial" pitchFamily="34" charset="0"/>
              </a:rPr>
              <a:t>used in the manufacture.  </a:t>
            </a:r>
          </a:p>
          <a:p>
            <a:pPr marL="342900" indent="-342900" algn="just">
              <a:buFont typeface="Arial" pitchFamily="34" charset="0"/>
              <a:buChar char="•"/>
            </a:pPr>
            <a:r>
              <a:rPr lang="en-US" sz="2000" dirty="0" smtClean="0">
                <a:latin typeface="Arial" pitchFamily="34" charset="0"/>
                <a:cs typeface="Arial" pitchFamily="34" charset="0"/>
              </a:rPr>
              <a:t>Manufacturers will be required to keep monthly records of sugar purchased and used and submit same to MRA.   </a:t>
            </a:r>
          </a:p>
          <a:p>
            <a:pPr algn="just"/>
            <a:endParaRPr lang="en-US" sz="2000" dirty="0" smtClean="0">
              <a:latin typeface="Arial" pitchFamily="34" charset="0"/>
              <a:cs typeface="Arial" pitchFamily="34" charset="0"/>
            </a:endParaRPr>
          </a:p>
          <a:p>
            <a:pPr marL="342900" indent="-342900" algn="just">
              <a:buFont typeface="Arial" pitchFamily="34" charset="0"/>
              <a:buChar char="•"/>
            </a:pPr>
            <a:r>
              <a:rPr lang="en-US" sz="2000" dirty="0" smtClean="0">
                <a:latin typeface="Arial" pitchFamily="34" charset="0"/>
                <a:cs typeface="Arial" pitchFamily="34" charset="0"/>
              </a:rPr>
              <a:t>Excise duty on other sugar </a:t>
            </a:r>
            <a:r>
              <a:rPr lang="en-US" sz="2000" dirty="0">
                <a:latin typeface="Arial" pitchFamily="34" charset="0"/>
                <a:cs typeface="Arial" pitchFamily="34" charset="0"/>
              </a:rPr>
              <a:t>sweetened products forming part of the </a:t>
            </a:r>
            <a:r>
              <a:rPr lang="en-US" sz="2000" dirty="0" smtClean="0">
                <a:latin typeface="Arial" pitchFamily="34" charset="0"/>
                <a:cs typeface="Arial" pitchFamily="34" charset="0"/>
              </a:rPr>
              <a:t>product such as icing sugar, topping, fruits, chocolate, </a:t>
            </a:r>
            <a:r>
              <a:rPr lang="en-US" sz="2000" dirty="0" err="1" smtClean="0">
                <a:latin typeface="Arial" pitchFamily="34" charset="0"/>
                <a:cs typeface="Arial" pitchFamily="34" charset="0"/>
              </a:rPr>
              <a:t>etc</a:t>
            </a:r>
            <a:r>
              <a:rPr lang="en-US" sz="2000" dirty="0" smtClean="0">
                <a:latin typeface="Arial" pitchFamily="34" charset="0"/>
                <a:cs typeface="Arial" pitchFamily="34" charset="0"/>
              </a:rPr>
              <a:t> </a:t>
            </a:r>
            <a:r>
              <a:rPr lang="en-US" sz="2000" dirty="0">
                <a:latin typeface="Arial" pitchFamily="34" charset="0"/>
                <a:cs typeface="Arial" pitchFamily="34" charset="0"/>
              </a:rPr>
              <a:t>shall be paid at the time of clearance or removal, as the case may </a:t>
            </a:r>
            <a:r>
              <a:rPr lang="en-US" sz="2000" dirty="0" smtClean="0">
                <a:latin typeface="Arial" pitchFamily="34" charset="0"/>
                <a:cs typeface="Arial" pitchFamily="34" charset="0"/>
              </a:rPr>
              <a:t>be by the manufacturers or importers of these products; </a:t>
            </a:r>
            <a:r>
              <a:rPr lang="en-US" sz="2000" dirty="0">
                <a:latin typeface="Arial" pitchFamily="34" charset="0"/>
                <a:cs typeface="Arial" pitchFamily="34" charset="0"/>
              </a:rPr>
              <a:t>thus, eliminating any double </a:t>
            </a:r>
            <a:r>
              <a:rPr lang="en-US" sz="2000" dirty="0" smtClean="0">
                <a:latin typeface="Arial" pitchFamily="34" charset="0"/>
                <a:cs typeface="Arial" pitchFamily="34" charset="0"/>
              </a:rPr>
              <a:t>taxation</a:t>
            </a:r>
          </a:p>
          <a:p>
            <a:pPr marL="342900" indent="-342900" algn="just">
              <a:buFont typeface="Arial" pitchFamily="34" charset="0"/>
              <a:buChar char="•"/>
            </a:pPr>
            <a:endParaRPr lang="en-US" sz="2000" dirty="0">
              <a:latin typeface="Arial" pitchFamily="34" charset="0"/>
              <a:cs typeface="Arial" pitchFamily="34" charset="0"/>
            </a:endParaRPr>
          </a:p>
          <a:p>
            <a:pPr marL="342900" indent="-342900" algn="just">
              <a:buFont typeface="Arial" pitchFamily="34" charset="0"/>
              <a:buChar char="•"/>
            </a:pPr>
            <a:endParaRPr lang="en-US" sz="2000" dirty="0" smtClean="0">
              <a:latin typeface="Arial" pitchFamily="34" charset="0"/>
              <a:cs typeface="Arial" pitchFamily="34" charset="0"/>
            </a:endParaRPr>
          </a:p>
          <a:p>
            <a:pPr marL="342900" indent="-342900" algn="just">
              <a:buFont typeface="Arial" pitchFamily="34" charset="0"/>
              <a:buChar char="•"/>
            </a:pPr>
            <a:endParaRPr lang="en-US" sz="2000" dirty="0" smtClean="0">
              <a:latin typeface="Arial" pitchFamily="34" charset="0"/>
              <a:cs typeface="Arial" pitchFamily="34" charset="0"/>
            </a:endParaRPr>
          </a:p>
          <a:p>
            <a:pPr marL="342900" indent="-342900" algn="just">
              <a:buFont typeface="Arial" pitchFamily="34" charset="0"/>
              <a:buChar char="•"/>
            </a:pPr>
            <a:endParaRPr lang="en-US" sz="2000" dirty="0" smtClean="0">
              <a:latin typeface="Arial" pitchFamily="34" charset="0"/>
              <a:cs typeface="Arial" pitchFamily="34" charset="0"/>
            </a:endParaRPr>
          </a:p>
          <a:p>
            <a:pPr marL="342900" indent="-342900" algn="just">
              <a:buFont typeface="Arial" pitchFamily="34" charset="0"/>
              <a:buChar char="•"/>
            </a:pPr>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marL="285750" indent="-285750" algn="just">
              <a:buFont typeface="Arial" pitchFamily="34" charset="0"/>
              <a:buChar char="•"/>
            </a:pPr>
            <a:endParaRPr lang="en-US" sz="2000" dirty="0" smtClean="0">
              <a:latin typeface="Arial" pitchFamily="34" charset="0"/>
              <a:cs typeface="Arial" pitchFamily="34" charset="0"/>
            </a:endParaRPr>
          </a:p>
          <a:p>
            <a:pPr marL="285750" indent="-285750" algn="just">
              <a:buFont typeface="Arial" pitchFamily="34" charset="0"/>
              <a:buChar char="•"/>
            </a:pPr>
            <a:endParaRPr lang="en-US" sz="2000" dirty="0">
              <a:latin typeface="Arial" pitchFamily="34" charset="0"/>
              <a:cs typeface="Arial" pitchFamily="34" charset="0"/>
            </a:endParaRPr>
          </a:p>
          <a:p>
            <a:pPr marL="285750" indent="-285750" algn="just">
              <a:buFont typeface="Arial" pitchFamily="34" charset="0"/>
              <a:buChar char="•"/>
            </a:pPr>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endParaRPr lang="en-US" sz="2000" dirty="0">
              <a:latin typeface="Arial" pitchFamily="34" charset="0"/>
              <a:cs typeface="Arial" pitchFamily="34" charset="0"/>
            </a:endParaRPr>
          </a:p>
        </p:txBody>
      </p:sp>
    </p:spTree>
    <p:extLst>
      <p:ext uri="{BB962C8B-B14F-4D97-AF65-F5344CB8AC3E}">
        <p14:creationId xmlns:p14="http://schemas.microsoft.com/office/powerpoint/2010/main" val="11721102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1219200" y="170121"/>
            <a:ext cx="79248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r>
              <a:rPr lang="en-US" sz="2500" dirty="0" smtClean="0">
                <a:solidFill>
                  <a:schemeClr val="bg1"/>
                </a:solidFill>
                <a:latin typeface="Arial" pitchFamily="34" charset="0"/>
                <a:cs typeface="Arial" pitchFamily="34" charset="0"/>
              </a:rPr>
              <a:t>Payment of Excise Duty by Manufacturers </a:t>
            </a:r>
          </a:p>
          <a:p>
            <a:pPr algn="r">
              <a:defRPr/>
            </a:pPr>
            <a:endParaRPr lang="en-US" sz="2500" b="1" dirty="0" smtClean="0">
              <a:solidFill>
                <a:schemeClr val="bg1"/>
              </a:solidFill>
              <a:effectLst>
                <a:outerShdw blurRad="38100" dist="38100" dir="2700000" algn="tl">
                  <a:srgbClr val="C0C0C0"/>
                </a:outerShdw>
              </a:effectLst>
              <a:latin typeface="Arial" pitchFamily="34" charset="0"/>
              <a:cs typeface="Arial" pitchFamily="34" charset="0"/>
            </a:endParaRPr>
          </a:p>
        </p:txBody>
      </p:sp>
      <p:sp>
        <p:nvSpPr>
          <p:cNvPr id="4" name="TextBox 3"/>
          <p:cNvSpPr txBox="1"/>
          <p:nvPr/>
        </p:nvSpPr>
        <p:spPr>
          <a:xfrm>
            <a:off x="574158" y="1036675"/>
            <a:ext cx="8208335" cy="8217634"/>
          </a:xfrm>
          <a:prstGeom prst="rect">
            <a:avLst/>
          </a:prstGeom>
          <a:noFill/>
        </p:spPr>
        <p:txBody>
          <a:bodyPr wrap="square" rtlCol="0">
            <a:spAutoFit/>
          </a:bodyPr>
          <a:lstStyle/>
          <a:p>
            <a:pPr algn="ctr"/>
            <a:r>
              <a:rPr lang="en-US" sz="2400" b="1" dirty="0" smtClean="0">
                <a:latin typeface="Arial" pitchFamily="34" charset="0"/>
                <a:cs typeface="Arial" pitchFamily="34" charset="0"/>
              </a:rPr>
              <a:t>Manufacturers of biscuits, chocolate, ice cream, fruit marmalades, jellies, </a:t>
            </a:r>
            <a:r>
              <a:rPr lang="en-US" sz="2400" b="1" dirty="0" err="1" smtClean="0">
                <a:latin typeface="Arial" pitchFamily="34" charset="0"/>
                <a:cs typeface="Arial" pitchFamily="34" charset="0"/>
              </a:rPr>
              <a:t>etc</a:t>
            </a:r>
            <a:endParaRPr lang="en-US" sz="2400" b="1" dirty="0" smtClean="0">
              <a:latin typeface="Arial" pitchFamily="34" charset="0"/>
              <a:cs typeface="Arial" pitchFamily="34" charset="0"/>
            </a:endParaRPr>
          </a:p>
          <a:p>
            <a:pPr marL="342900" indent="-342900" algn="just">
              <a:buFont typeface="Arial" pitchFamily="34" charset="0"/>
              <a:buChar char="•"/>
            </a:pPr>
            <a:endParaRPr lang="en-US" sz="2000" dirty="0" smtClean="0">
              <a:latin typeface="Arial" pitchFamily="34" charset="0"/>
              <a:cs typeface="Arial" pitchFamily="34" charset="0"/>
            </a:endParaRPr>
          </a:p>
          <a:p>
            <a:pPr marL="342900" indent="-342900" algn="just">
              <a:buFont typeface="Arial" pitchFamily="34" charset="0"/>
              <a:buChar char="•"/>
            </a:pPr>
            <a:r>
              <a:rPr lang="en-US" sz="2000" dirty="0" smtClean="0">
                <a:latin typeface="Arial" pitchFamily="34" charset="0"/>
                <a:cs typeface="Arial" pitchFamily="34" charset="0"/>
              </a:rPr>
              <a:t>Need to submit a document certifying the total sugar content in the sugar sweetened product </a:t>
            </a:r>
          </a:p>
          <a:p>
            <a:pPr marL="342900" indent="-342900" algn="just">
              <a:buFont typeface="Arial" pitchFamily="34" charset="0"/>
              <a:buChar char="•"/>
            </a:pPr>
            <a:endParaRPr lang="en-US" sz="2000" dirty="0" smtClean="0">
              <a:latin typeface="Arial" pitchFamily="34" charset="0"/>
              <a:cs typeface="Arial" pitchFamily="34" charset="0"/>
            </a:endParaRPr>
          </a:p>
          <a:p>
            <a:pPr marL="342900" indent="-342900" algn="just">
              <a:buFont typeface="Arial" pitchFamily="34" charset="0"/>
              <a:buChar char="•"/>
            </a:pPr>
            <a:r>
              <a:rPr lang="en-US" sz="2000" dirty="0" smtClean="0">
                <a:latin typeface="Arial" pitchFamily="34" charset="0"/>
                <a:cs typeface="Arial" pitchFamily="34" charset="0"/>
              </a:rPr>
              <a:t>In </a:t>
            </a:r>
            <a:r>
              <a:rPr lang="en-US" sz="2000" dirty="0">
                <a:latin typeface="Arial" pitchFamily="34" charset="0"/>
                <a:cs typeface="Arial" pitchFamily="34" charset="0"/>
              </a:rPr>
              <a:t>case of doubt Customs will take samples at </a:t>
            </a:r>
            <a:r>
              <a:rPr lang="en-US" sz="2000" dirty="0" smtClean="0">
                <a:latin typeface="Arial" pitchFamily="34" charset="0"/>
                <a:cs typeface="Arial" pitchFamily="34" charset="0"/>
              </a:rPr>
              <a:t>the place of manufacture for analysis </a:t>
            </a:r>
            <a:r>
              <a:rPr lang="en-US" sz="2000" dirty="0">
                <a:latin typeface="Arial" pitchFamily="34" charset="0"/>
                <a:cs typeface="Arial" pitchFamily="34" charset="0"/>
              </a:rPr>
              <a:t>by GAD.</a:t>
            </a:r>
          </a:p>
          <a:p>
            <a:pPr marL="342900" indent="-342900">
              <a:buFont typeface="Arial" pitchFamily="34" charset="0"/>
              <a:buChar char="•"/>
            </a:pPr>
            <a:endParaRPr lang="en-US" sz="2000" dirty="0">
              <a:latin typeface="Arial" pitchFamily="34" charset="0"/>
              <a:cs typeface="Arial" pitchFamily="34" charset="0"/>
            </a:endParaRPr>
          </a:p>
          <a:p>
            <a:pPr marL="342900" indent="-342900">
              <a:buFont typeface="Arial" pitchFamily="34" charset="0"/>
              <a:buChar char="•"/>
            </a:pPr>
            <a:r>
              <a:rPr lang="en-US" sz="2000" dirty="0">
                <a:latin typeface="Arial" pitchFamily="34" charset="0"/>
                <a:cs typeface="Arial" pitchFamily="34" charset="0"/>
              </a:rPr>
              <a:t>The Director-General shall not claim nor refund any excise duty in case the difference between the declared sugar content and the result obtained from the analysis carried out by the Chief Government Analyst is up to plus or minus 5 per cent</a:t>
            </a:r>
            <a:r>
              <a:rPr lang="en-US" sz="2000" dirty="0" smtClean="0">
                <a:latin typeface="Arial" pitchFamily="34" charset="0"/>
                <a:cs typeface="Arial" pitchFamily="34" charset="0"/>
              </a:rPr>
              <a:t>.</a:t>
            </a:r>
          </a:p>
          <a:p>
            <a:pPr marL="342900" indent="-342900">
              <a:buFont typeface="Arial" pitchFamily="34" charset="0"/>
              <a:buChar char="•"/>
            </a:pPr>
            <a:endParaRPr lang="en-US" sz="2000" dirty="0" smtClean="0">
              <a:latin typeface="Arial" pitchFamily="34" charset="0"/>
              <a:cs typeface="Arial" pitchFamily="34" charset="0"/>
            </a:endParaRPr>
          </a:p>
          <a:p>
            <a:pPr marL="342900" indent="-342900">
              <a:buFont typeface="Arial" pitchFamily="34" charset="0"/>
              <a:buChar char="•"/>
            </a:pPr>
            <a:r>
              <a:rPr lang="en-US" sz="2000" dirty="0">
                <a:latin typeface="Arial" pitchFamily="34" charset="0"/>
                <a:cs typeface="Arial" pitchFamily="34" charset="0"/>
              </a:rPr>
              <a:t>The result of the analysis carried out </a:t>
            </a:r>
            <a:r>
              <a:rPr lang="en-US" sz="2000" dirty="0" smtClean="0">
                <a:latin typeface="Arial" pitchFamily="34" charset="0"/>
                <a:cs typeface="Arial" pitchFamily="34" charset="0"/>
              </a:rPr>
              <a:t>shall </a:t>
            </a:r>
            <a:r>
              <a:rPr lang="en-US" sz="2000" dirty="0">
                <a:latin typeface="Arial" pitchFamily="34" charset="0"/>
                <a:cs typeface="Arial" pitchFamily="34" charset="0"/>
              </a:rPr>
              <a:t>be used for clearance </a:t>
            </a:r>
            <a:r>
              <a:rPr lang="en-US" sz="2000" dirty="0" smtClean="0">
                <a:latin typeface="Arial" pitchFamily="34" charset="0"/>
                <a:cs typeface="Arial" pitchFamily="34" charset="0"/>
              </a:rPr>
              <a:t>or removal </a:t>
            </a:r>
            <a:r>
              <a:rPr lang="en-US" sz="2000" dirty="0">
                <a:latin typeface="Arial" pitchFamily="34" charset="0"/>
                <a:cs typeface="Arial" pitchFamily="34" charset="0"/>
              </a:rPr>
              <a:t>of a sugar sweetened </a:t>
            </a:r>
            <a:r>
              <a:rPr lang="en-US" sz="2000" dirty="0" smtClean="0">
                <a:latin typeface="Arial" pitchFamily="34" charset="0"/>
                <a:cs typeface="Arial" pitchFamily="34" charset="0"/>
              </a:rPr>
              <a:t>product </a:t>
            </a:r>
            <a:r>
              <a:rPr lang="en-US" sz="2000" dirty="0">
                <a:latin typeface="Arial" pitchFamily="34" charset="0"/>
                <a:cs typeface="Arial" pitchFamily="34" charset="0"/>
              </a:rPr>
              <a:t>for home </a:t>
            </a:r>
            <a:r>
              <a:rPr lang="en-US" sz="2000" dirty="0" smtClean="0">
                <a:latin typeface="Arial" pitchFamily="34" charset="0"/>
                <a:cs typeface="Arial" pitchFamily="34" charset="0"/>
              </a:rPr>
              <a:t>consumption for subsequent productions.</a:t>
            </a:r>
            <a:endParaRPr lang="en-US" sz="2000" dirty="0">
              <a:latin typeface="Arial" pitchFamily="34" charset="0"/>
              <a:cs typeface="Arial" pitchFamily="34" charset="0"/>
            </a:endParaRPr>
          </a:p>
          <a:p>
            <a:pPr marL="342900" indent="-342900" algn="just">
              <a:buFont typeface="Arial" pitchFamily="34" charset="0"/>
              <a:buChar char="•"/>
            </a:pPr>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marL="285750" indent="-285750" algn="just">
              <a:buFont typeface="Arial" pitchFamily="34" charset="0"/>
              <a:buChar char="•"/>
            </a:pPr>
            <a:endParaRPr lang="en-US" sz="2000" dirty="0" smtClean="0">
              <a:latin typeface="Arial" pitchFamily="34" charset="0"/>
              <a:cs typeface="Arial" pitchFamily="34" charset="0"/>
            </a:endParaRPr>
          </a:p>
          <a:p>
            <a:pPr marL="285750" indent="-285750" algn="just">
              <a:buFont typeface="Arial" pitchFamily="34" charset="0"/>
              <a:buChar char="•"/>
            </a:pPr>
            <a:endParaRPr lang="en-US" sz="2000" dirty="0">
              <a:latin typeface="Arial" pitchFamily="34" charset="0"/>
              <a:cs typeface="Arial" pitchFamily="34" charset="0"/>
            </a:endParaRPr>
          </a:p>
          <a:p>
            <a:pPr marL="285750" indent="-285750" algn="just">
              <a:buFont typeface="Arial" pitchFamily="34" charset="0"/>
              <a:buChar char="•"/>
            </a:pPr>
            <a:endParaRPr lang="en-US" sz="2000" dirty="0" smtClean="0">
              <a:latin typeface="Arial" pitchFamily="34" charset="0"/>
              <a:cs typeface="Arial" pitchFamily="34" charset="0"/>
            </a:endParaRPr>
          </a:p>
          <a:p>
            <a:pPr algn="just"/>
            <a:endParaRPr lang="en-US" sz="2000" dirty="0">
              <a:latin typeface="Arial" pitchFamily="34" charset="0"/>
              <a:cs typeface="Arial" pitchFamily="34" charset="0"/>
            </a:endParaRPr>
          </a:p>
          <a:p>
            <a:pPr algn="just"/>
            <a:endParaRPr lang="en-US" sz="2000" dirty="0">
              <a:latin typeface="Arial" pitchFamily="34" charset="0"/>
              <a:cs typeface="Arial" pitchFamily="34" charset="0"/>
            </a:endParaRPr>
          </a:p>
        </p:txBody>
      </p:sp>
    </p:spTree>
    <p:extLst>
      <p:ext uri="{BB962C8B-B14F-4D97-AF65-F5344CB8AC3E}">
        <p14:creationId xmlns:p14="http://schemas.microsoft.com/office/powerpoint/2010/main" val="404953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560388"/>
            <a:ext cx="6858000" cy="2387600"/>
          </a:xfrm>
        </p:spPr>
        <p:txBody>
          <a:bodyPr/>
          <a:lstStyle/>
          <a:p>
            <a:r>
              <a:rPr lang="en-US" dirty="0" smtClean="0">
                <a:latin typeface="Algerian" pitchFamily="82" charset="0"/>
              </a:rPr>
              <a:t>ANY QUESTIONS?</a:t>
            </a:r>
            <a:endParaRPr lang="en-US" dirty="0">
              <a:latin typeface="Algerian" pitchFamily="8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75" y="3395663"/>
            <a:ext cx="1619250" cy="2819400"/>
          </a:xfrm>
          <a:prstGeom prst="rect">
            <a:avLst/>
          </a:prstGeom>
          <a:noFill/>
          <a:ln w="381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450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p:cNvSpPr>
          <p:nvPr/>
        </p:nvSpPr>
        <p:spPr>
          <a:xfrm>
            <a:off x="7058025" y="28575"/>
            <a:ext cx="1943099"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defRPr/>
            </a:pPr>
            <a:r>
              <a:rPr lang="en-US" sz="2800" b="1" dirty="0" smtClean="0">
                <a:solidFill>
                  <a:schemeClr val="bg1"/>
                </a:solidFill>
                <a:latin typeface="Arial" pitchFamily="34" charset="0"/>
                <a:ea typeface="+mn-ea"/>
                <a:cs typeface="Arial" pitchFamily="34" charset="0"/>
              </a:rPr>
              <a:t>Contents</a:t>
            </a:r>
            <a:endParaRPr lang="en-US" sz="2800" b="1" dirty="0">
              <a:solidFill>
                <a:schemeClr val="bg1"/>
              </a:solidFill>
              <a:latin typeface="Arial" pitchFamily="34" charset="0"/>
              <a:ea typeface="+mn-ea"/>
              <a:cs typeface="Arial" pitchFamily="34" charset="0"/>
            </a:endParaRPr>
          </a:p>
        </p:txBody>
      </p:sp>
      <p:sp>
        <p:nvSpPr>
          <p:cNvPr id="6" name="Rectangle 5"/>
          <p:cNvSpPr/>
          <p:nvPr/>
        </p:nvSpPr>
        <p:spPr>
          <a:xfrm>
            <a:off x="372140" y="1984302"/>
            <a:ext cx="7878725" cy="3847207"/>
          </a:xfrm>
          <a:prstGeom prst="rect">
            <a:avLst/>
          </a:prstGeom>
        </p:spPr>
        <p:txBody>
          <a:bodyPr wrap="square">
            <a:spAutoFit/>
          </a:bodyPr>
          <a:lstStyle/>
          <a:p>
            <a:pPr marL="742950" lvl="1" indent="-742950">
              <a:lnSpc>
                <a:spcPct val="150000"/>
              </a:lnSpc>
              <a:buAutoNum type="arabicPeriod"/>
            </a:pPr>
            <a:r>
              <a:rPr lang="en-US" sz="2000" b="1" dirty="0" smtClean="0">
                <a:latin typeface="Arial" pitchFamily="34" charset="0"/>
                <a:cs typeface="Arial" pitchFamily="34" charset="0"/>
              </a:rPr>
              <a:t>Legal provisions</a:t>
            </a:r>
          </a:p>
          <a:p>
            <a:pPr marL="742950" lvl="1" indent="-742950">
              <a:lnSpc>
                <a:spcPct val="150000"/>
              </a:lnSpc>
              <a:buAutoNum type="arabicPeriod"/>
            </a:pPr>
            <a:r>
              <a:rPr lang="en-US" sz="2000" b="1" dirty="0" smtClean="0">
                <a:latin typeface="Arial" pitchFamily="34" charset="0"/>
                <a:cs typeface="Arial" pitchFamily="34" charset="0"/>
              </a:rPr>
              <a:t>Procedures for local Manufacturers/ Importers</a:t>
            </a:r>
          </a:p>
          <a:p>
            <a:pPr marL="742950" lvl="1" indent="-742950">
              <a:buAutoNum type="arabicPeriod"/>
            </a:pPr>
            <a:r>
              <a:rPr lang="en-US" sz="2000" b="1" dirty="0">
                <a:latin typeface="Arial" pitchFamily="34" charset="0"/>
                <a:cs typeface="Arial" pitchFamily="34" charset="0"/>
              </a:rPr>
              <a:t>Documents to be submitted by Local manufacturers and Importers</a:t>
            </a:r>
          </a:p>
          <a:p>
            <a:pPr marL="742950" lvl="1" indent="-742950">
              <a:lnSpc>
                <a:spcPct val="150000"/>
              </a:lnSpc>
              <a:buAutoNum type="arabicPeriod"/>
            </a:pPr>
            <a:r>
              <a:rPr lang="en-US" sz="2000" b="1" dirty="0" smtClean="0">
                <a:latin typeface="Arial" pitchFamily="34" charset="0"/>
                <a:cs typeface="Arial" pitchFamily="34" charset="0"/>
              </a:rPr>
              <a:t>Licensing Procedures</a:t>
            </a:r>
          </a:p>
          <a:p>
            <a:pPr marL="742950" lvl="1" indent="-742950">
              <a:lnSpc>
                <a:spcPct val="150000"/>
              </a:lnSpc>
              <a:buAutoNum type="arabicPeriod"/>
            </a:pPr>
            <a:r>
              <a:rPr lang="en-US" sz="2000" b="1" dirty="0" smtClean="0">
                <a:latin typeface="Arial" pitchFamily="34" charset="0"/>
                <a:cs typeface="Arial" pitchFamily="34" charset="0"/>
              </a:rPr>
              <a:t>Validity of Certificate</a:t>
            </a:r>
          </a:p>
          <a:p>
            <a:pPr marL="742950" lvl="1" indent="-742950">
              <a:lnSpc>
                <a:spcPct val="150000"/>
              </a:lnSpc>
              <a:buFontTx/>
              <a:buAutoNum type="arabicPeriod"/>
            </a:pPr>
            <a:r>
              <a:rPr lang="en-US" sz="2000" b="1" dirty="0" smtClean="0">
                <a:latin typeface="Arial" pitchFamily="34" charset="0"/>
                <a:cs typeface="Arial" pitchFamily="34" charset="0"/>
              </a:rPr>
              <a:t>Payment </a:t>
            </a:r>
            <a:r>
              <a:rPr lang="en-US" sz="2000" b="1" dirty="0">
                <a:latin typeface="Arial" pitchFamily="34" charset="0"/>
                <a:cs typeface="Arial" pitchFamily="34" charset="0"/>
              </a:rPr>
              <a:t>of Excise Duty by </a:t>
            </a:r>
            <a:r>
              <a:rPr lang="en-US" sz="2000" b="1" dirty="0" smtClean="0">
                <a:latin typeface="Arial" pitchFamily="34" charset="0"/>
                <a:cs typeface="Arial" pitchFamily="34" charset="0"/>
              </a:rPr>
              <a:t>Manufacturers and Importers</a:t>
            </a:r>
          </a:p>
          <a:p>
            <a:pPr marL="742950" lvl="1" indent="-742950">
              <a:lnSpc>
                <a:spcPct val="150000"/>
              </a:lnSpc>
              <a:buFontTx/>
              <a:buAutoNum type="arabicPeriod"/>
            </a:pPr>
            <a:r>
              <a:rPr lang="en-US" sz="2000" b="1" smtClean="0">
                <a:latin typeface="Arial" pitchFamily="34" charset="0"/>
                <a:cs typeface="Arial" pitchFamily="34" charset="0"/>
              </a:rPr>
              <a:t>Exemptions</a:t>
            </a:r>
            <a:endParaRPr lang="en-US" sz="2000" b="1" dirty="0" smtClean="0">
              <a:latin typeface="Arial" pitchFamily="34" charset="0"/>
              <a:cs typeface="Arial" pitchFamily="34" charset="0"/>
            </a:endParaRPr>
          </a:p>
          <a:p>
            <a:pPr marL="0" lvl="1"/>
            <a:endParaRPr lang="en-US" sz="1200" dirty="0">
              <a:latin typeface="Arial" pitchFamily="34" charset="0"/>
              <a:cs typeface="Arial" pitchFamily="34" charset="0"/>
            </a:endParaRPr>
          </a:p>
          <a:p>
            <a:pPr marL="0" lvl="1" indent="517525" algn="ctr"/>
            <a:endParaRPr lang="en-US" sz="1200" dirty="0">
              <a:latin typeface="Arial" pitchFamily="34" charset="0"/>
              <a:cs typeface="Arial" pitchFamily="34" charset="0"/>
            </a:endParaRPr>
          </a:p>
        </p:txBody>
      </p:sp>
    </p:spTree>
    <p:extLst>
      <p:ext uri="{BB962C8B-B14F-4D97-AF65-F5344CB8AC3E}">
        <p14:creationId xmlns:p14="http://schemas.microsoft.com/office/powerpoint/2010/main" val="30720758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8875" y="4591050"/>
            <a:ext cx="5067300" cy="1477328"/>
          </a:xfrm>
          <a:prstGeom prst="rect">
            <a:avLst/>
          </a:prstGeom>
          <a:noFill/>
        </p:spPr>
        <p:txBody>
          <a:bodyPr wrap="square" rtlCol="0">
            <a:spAutoFit/>
          </a:bodyPr>
          <a:lstStyle/>
          <a:p>
            <a:r>
              <a:rPr lang="en-US" dirty="0" smtClean="0">
                <a:solidFill>
                  <a:schemeClr val="bg1"/>
                </a:solidFill>
                <a:latin typeface="Times New Roman" pitchFamily="18" charset="0"/>
                <a:cs typeface="Times New Roman" pitchFamily="18" charset="0"/>
              </a:rPr>
              <a:t>Contact Person :      SH R. G. RAMNARAIN</a:t>
            </a:r>
          </a:p>
          <a:p>
            <a:r>
              <a:rPr lang="en-US" dirty="0" smtClean="0">
                <a:solidFill>
                  <a:schemeClr val="bg1"/>
                </a:solidFill>
                <a:latin typeface="Times New Roman" pitchFamily="18" charset="0"/>
                <a:cs typeface="Times New Roman" pitchFamily="18" charset="0"/>
              </a:rPr>
              <a:t>Tel : 		202 0500 (Ext. 7400)</a:t>
            </a:r>
          </a:p>
          <a:p>
            <a:r>
              <a:rPr lang="en-US" dirty="0" smtClean="0">
                <a:solidFill>
                  <a:schemeClr val="bg1"/>
                </a:solidFill>
                <a:latin typeface="Times New Roman" pitchFamily="18" charset="0"/>
                <a:cs typeface="Times New Roman" pitchFamily="18" charset="0"/>
              </a:rPr>
              <a:t>Email:                      rajgupta.ramnarain@mra.mu</a:t>
            </a:r>
            <a:endParaRPr lang="en-US" dirty="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		excise.customs@mra.mu</a:t>
            </a:r>
            <a:endParaRPr lang="en-US" dirty="0">
              <a:solidFill>
                <a:schemeClr val="bg1"/>
              </a:solidFill>
              <a:latin typeface="Times New Roman" pitchFamily="18" charset="0"/>
              <a:cs typeface="Times New Roman" pitchFamily="18" charset="0"/>
            </a:endParaRPr>
          </a:p>
          <a:p>
            <a:r>
              <a:rPr lang="en-US" dirty="0" smtClean="0">
                <a:solidFill>
                  <a:schemeClr val="bg1"/>
                </a:solidFill>
                <a:latin typeface="Times New Roman" pitchFamily="18" charset="0"/>
                <a:cs typeface="Times New Roman" pitchFamily="18" charset="0"/>
              </a:rPr>
              <a:t>		customs@mra.mu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692524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6145618" y="0"/>
            <a:ext cx="2922181"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US" sz="2500" b="1" dirty="0" smtClean="0">
                <a:solidFill>
                  <a:schemeClr val="bg1"/>
                </a:solidFill>
                <a:latin typeface="Arial" pitchFamily="34" charset="0"/>
                <a:cs typeface="Arial" pitchFamily="34" charset="0"/>
              </a:rPr>
              <a:t>Legal Provision</a:t>
            </a:r>
            <a:endParaRPr lang="en-US" sz="2500" b="1" dirty="0">
              <a:solidFill>
                <a:schemeClr val="bg1"/>
              </a:solidFill>
              <a:latin typeface="Arial" pitchFamily="34" charset="0"/>
              <a:cs typeface="Arial" pitchFamily="34" charset="0"/>
            </a:endParaRPr>
          </a:p>
        </p:txBody>
      </p:sp>
      <p:sp>
        <p:nvSpPr>
          <p:cNvPr id="4" name="Rectangle 3"/>
          <p:cNvSpPr/>
          <p:nvPr/>
        </p:nvSpPr>
        <p:spPr>
          <a:xfrm>
            <a:off x="519223" y="1298945"/>
            <a:ext cx="7965558" cy="5616922"/>
          </a:xfrm>
          <a:prstGeom prst="rect">
            <a:avLst/>
          </a:prstGeom>
        </p:spPr>
        <p:txBody>
          <a:bodyPr wrap="square">
            <a:spAutoFit/>
          </a:bodyPr>
          <a:lstStyle/>
          <a:p>
            <a:pPr algn="just"/>
            <a:endParaRPr lang="en-US" sz="2000" dirty="0">
              <a:latin typeface="Arial" pitchFamily="34" charset="0"/>
              <a:cs typeface="Arial" pitchFamily="34" charset="0"/>
            </a:endParaRPr>
          </a:p>
          <a:p>
            <a:pPr algn="just"/>
            <a:r>
              <a:rPr lang="en-US" sz="2500" dirty="0">
                <a:latin typeface="Arial" pitchFamily="34" charset="0"/>
                <a:cs typeface="Arial" pitchFamily="34" charset="0"/>
              </a:rPr>
              <a:t>Sugar Tax will be introduced on </a:t>
            </a:r>
            <a:r>
              <a:rPr lang="en-US" sz="2500" dirty="0" smtClean="0">
                <a:latin typeface="Arial" pitchFamily="34" charset="0"/>
                <a:cs typeface="Arial" pitchFamily="34" charset="0"/>
              </a:rPr>
              <a:t>Sugar </a:t>
            </a:r>
            <a:r>
              <a:rPr lang="en-US" sz="2500" dirty="0">
                <a:latin typeface="Arial" pitchFamily="34" charset="0"/>
                <a:cs typeface="Arial" pitchFamily="34" charset="0"/>
              </a:rPr>
              <a:t>S</a:t>
            </a:r>
            <a:r>
              <a:rPr lang="en-US" sz="2500" dirty="0" smtClean="0">
                <a:latin typeface="Arial" pitchFamily="34" charset="0"/>
                <a:cs typeface="Arial" pitchFamily="34" charset="0"/>
              </a:rPr>
              <a:t>weetened </a:t>
            </a:r>
            <a:r>
              <a:rPr lang="en-US" sz="2500" dirty="0">
                <a:latin typeface="Arial" pitchFamily="34" charset="0"/>
                <a:cs typeface="Arial" pitchFamily="34" charset="0"/>
              </a:rPr>
              <a:t>P</a:t>
            </a:r>
            <a:r>
              <a:rPr lang="en-US" sz="2500" dirty="0" smtClean="0">
                <a:latin typeface="Arial" pitchFamily="34" charset="0"/>
                <a:cs typeface="Arial" pitchFamily="34" charset="0"/>
              </a:rPr>
              <a:t>roducts </a:t>
            </a:r>
            <a:r>
              <a:rPr lang="en-US" sz="2500" dirty="0">
                <a:latin typeface="Arial" pitchFamily="34" charset="0"/>
                <a:cs typeface="Arial" pitchFamily="34" charset="0"/>
              </a:rPr>
              <a:t>with effect from </a:t>
            </a:r>
            <a:r>
              <a:rPr lang="en-US" sz="2500" b="1" u="sng" dirty="0" smtClean="0">
                <a:latin typeface="Arial" pitchFamily="34" charset="0"/>
                <a:cs typeface="Arial" pitchFamily="34" charset="0"/>
              </a:rPr>
              <a:t>1</a:t>
            </a:r>
            <a:r>
              <a:rPr lang="en-US" sz="2500" b="1" u="sng" baseline="30000" dirty="0" smtClean="0">
                <a:latin typeface="Arial" pitchFamily="34" charset="0"/>
                <a:cs typeface="Arial" pitchFamily="34" charset="0"/>
              </a:rPr>
              <a:t>st</a:t>
            </a:r>
            <a:r>
              <a:rPr lang="en-US" sz="2500" b="1" u="sng" dirty="0">
                <a:latin typeface="Arial" pitchFamily="34" charset="0"/>
                <a:cs typeface="Arial" pitchFamily="34" charset="0"/>
              </a:rPr>
              <a:t> </a:t>
            </a:r>
            <a:r>
              <a:rPr lang="en-US" sz="2500" b="1" u="sng" dirty="0" smtClean="0">
                <a:latin typeface="Arial" pitchFamily="34" charset="0"/>
                <a:cs typeface="Arial" pitchFamily="34" charset="0"/>
              </a:rPr>
              <a:t>November 2020</a:t>
            </a:r>
            <a:r>
              <a:rPr lang="en-US" sz="2500" dirty="0" smtClean="0">
                <a:latin typeface="Arial" pitchFamily="34" charset="0"/>
                <a:cs typeface="Arial" pitchFamily="34" charset="0"/>
              </a:rPr>
              <a:t>, in accordance with the Second Schedule to the Finance Act 2020.</a:t>
            </a:r>
          </a:p>
          <a:p>
            <a:endParaRPr lang="en-US" sz="2800" b="1" dirty="0" smtClean="0"/>
          </a:p>
          <a:p>
            <a:r>
              <a:rPr lang="en-US" sz="2800" b="1" dirty="0" smtClean="0"/>
              <a:t>Excise </a:t>
            </a:r>
            <a:r>
              <a:rPr lang="en-US" sz="2800" b="1" dirty="0"/>
              <a:t>Duty on Sugar Sweetened Products </a:t>
            </a:r>
            <a:endParaRPr lang="en-US" sz="2800" dirty="0"/>
          </a:p>
          <a:p>
            <a:r>
              <a:rPr lang="en-US" sz="2800" dirty="0"/>
              <a:t>(</a:t>
            </a:r>
            <a:r>
              <a:rPr lang="en-US" sz="2800" dirty="0" err="1"/>
              <a:t>i</a:t>
            </a:r>
            <a:r>
              <a:rPr lang="en-US" sz="2800" dirty="0"/>
              <a:t>) The tax of 6 cents per </a:t>
            </a:r>
            <a:r>
              <a:rPr lang="en-US" sz="2800" dirty="0" err="1"/>
              <a:t>gramme</a:t>
            </a:r>
            <a:r>
              <a:rPr lang="en-US" sz="2800" dirty="0"/>
              <a:t> of sugar on locally manufactured and imported non-staple sweetened products, which was announced in the Annex to the Budget Speech 2020-21, will be effective as from </a:t>
            </a:r>
            <a:r>
              <a:rPr lang="en-US" sz="2800" b="1" u="sng" dirty="0"/>
              <a:t>1 July 2022. </a:t>
            </a:r>
          </a:p>
          <a:p>
            <a:pPr algn="just"/>
            <a:endParaRPr lang="en-US" sz="2500" dirty="0" smtClean="0">
              <a:latin typeface="Arial" pitchFamily="34" charset="0"/>
              <a:cs typeface="Arial" pitchFamily="34" charset="0"/>
            </a:endParaRPr>
          </a:p>
          <a:p>
            <a:pPr algn="just"/>
            <a:endParaRPr lang="en-US"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3090710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6145618" y="0"/>
            <a:ext cx="2922181"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US" sz="2500" b="1" dirty="0" smtClean="0">
                <a:solidFill>
                  <a:schemeClr val="bg1"/>
                </a:solidFill>
                <a:latin typeface="Arial" pitchFamily="34" charset="0"/>
                <a:cs typeface="Arial" pitchFamily="34" charset="0"/>
              </a:rPr>
              <a:t>Legal Provision</a:t>
            </a:r>
            <a:endParaRPr lang="en-US" sz="2500" b="1" dirty="0">
              <a:solidFill>
                <a:schemeClr val="bg1"/>
              </a:solidFill>
              <a:latin typeface="Arial" pitchFamily="34" charset="0"/>
              <a:cs typeface="Arial" pitchFamily="34" charset="0"/>
            </a:endParaRPr>
          </a:p>
        </p:txBody>
      </p:sp>
      <p:sp>
        <p:nvSpPr>
          <p:cNvPr id="4" name="Rectangle 3"/>
          <p:cNvSpPr/>
          <p:nvPr/>
        </p:nvSpPr>
        <p:spPr>
          <a:xfrm>
            <a:off x="519223" y="1298945"/>
            <a:ext cx="7965558" cy="1061829"/>
          </a:xfrm>
          <a:prstGeom prst="rect">
            <a:avLst/>
          </a:prstGeom>
        </p:spPr>
        <p:txBody>
          <a:bodyPr wrap="square">
            <a:spAutoFit/>
          </a:bodyPr>
          <a:lstStyle/>
          <a:p>
            <a:pPr algn="just"/>
            <a:endParaRPr lang="en-US" sz="2000" dirty="0">
              <a:latin typeface="Arial" pitchFamily="34" charset="0"/>
              <a:cs typeface="Arial" pitchFamily="34" charset="0"/>
            </a:endParaRPr>
          </a:p>
          <a:p>
            <a:pPr algn="just"/>
            <a:endParaRPr lang="en-US" sz="2500" dirty="0" smtClean="0">
              <a:latin typeface="Arial" pitchFamily="34" charset="0"/>
              <a:cs typeface="Arial" pitchFamily="34" charset="0"/>
            </a:endParaRPr>
          </a:p>
          <a:p>
            <a:pPr algn="just"/>
            <a:endParaRPr lang="en-US" dirty="0">
              <a:solidFill>
                <a:schemeClr val="tx2"/>
              </a:solidFill>
              <a:latin typeface="Arial" pitchFamily="34" charset="0"/>
              <a:cs typeface="Arial" pitchFamily="34" charset="0"/>
            </a:endParaRPr>
          </a:p>
        </p:txBody>
      </p:sp>
      <p:sp>
        <p:nvSpPr>
          <p:cNvPr id="2" name="Rectangle 1"/>
          <p:cNvSpPr/>
          <p:nvPr/>
        </p:nvSpPr>
        <p:spPr>
          <a:xfrm>
            <a:off x="606056" y="1531088"/>
            <a:ext cx="6251944" cy="3985706"/>
          </a:xfrm>
          <a:prstGeom prst="rect">
            <a:avLst/>
          </a:prstGeom>
        </p:spPr>
        <p:txBody>
          <a:bodyPr wrap="square">
            <a:spAutoFit/>
          </a:bodyPr>
          <a:lstStyle/>
          <a:p>
            <a:endParaRPr lang="en-US" dirty="0"/>
          </a:p>
          <a:p>
            <a:r>
              <a:rPr lang="en-US" dirty="0"/>
              <a:t>(</a:t>
            </a:r>
            <a:r>
              <a:rPr lang="en-US" sz="2500" dirty="0">
                <a:latin typeface="Arial" panose="020B0604020202020204" pitchFamily="34" charset="0"/>
                <a:cs typeface="Arial" panose="020B0604020202020204" pitchFamily="34" charset="0"/>
              </a:rPr>
              <a:t>ii) Sugar-sweetened products with total sugar content of up to 4 </a:t>
            </a:r>
            <a:r>
              <a:rPr lang="en-US" sz="2500" dirty="0" err="1">
                <a:latin typeface="Arial" panose="020B0604020202020204" pitchFamily="34" charset="0"/>
                <a:cs typeface="Arial" panose="020B0604020202020204" pitchFamily="34" charset="0"/>
              </a:rPr>
              <a:t>grammes</a:t>
            </a:r>
            <a:r>
              <a:rPr lang="en-US" sz="2500" dirty="0">
                <a:latin typeface="Arial" panose="020B0604020202020204" pitchFamily="34" charset="0"/>
                <a:cs typeface="Arial" panose="020B0604020202020204" pitchFamily="34" charset="0"/>
              </a:rPr>
              <a:t> per 100 </a:t>
            </a:r>
            <a:r>
              <a:rPr lang="en-US" sz="2500" dirty="0" err="1">
                <a:latin typeface="Arial" panose="020B0604020202020204" pitchFamily="34" charset="0"/>
                <a:cs typeface="Arial" panose="020B0604020202020204" pitchFamily="34" charset="0"/>
              </a:rPr>
              <a:t>grammes</a:t>
            </a:r>
            <a:r>
              <a:rPr lang="en-US" sz="2500" dirty="0">
                <a:latin typeface="Arial" panose="020B0604020202020204" pitchFamily="34" charset="0"/>
                <a:cs typeface="Arial" panose="020B0604020202020204" pitchFamily="34" charset="0"/>
              </a:rPr>
              <a:t> or 4 </a:t>
            </a:r>
            <a:r>
              <a:rPr lang="en-US" sz="2500" dirty="0" err="1">
                <a:latin typeface="Arial" panose="020B0604020202020204" pitchFamily="34" charset="0"/>
                <a:cs typeface="Arial" panose="020B0604020202020204" pitchFamily="34" charset="0"/>
              </a:rPr>
              <a:t>grammes</a:t>
            </a:r>
            <a:r>
              <a:rPr lang="en-US" sz="2500" dirty="0">
                <a:latin typeface="Arial" panose="020B0604020202020204" pitchFamily="34" charset="0"/>
                <a:cs typeface="Arial" panose="020B0604020202020204" pitchFamily="34" charset="0"/>
              </a:rPr>
              <a:t> per 100 </a:t>
            </a:r>
            <a:r>
              <a:rPr lang="en-US" sz="2500" dirty="0" err="1">
                <a:latin typeface="Arial" panose="020B0604020202020204" pitchFamily="34" charset="0"/>
                <a:cs typeface="Arial" panose="020B0604020202020204" pitchFamily="34" charset="0"/>
              </a:rPr>
              <a:t>millilitres</a:t>
            </a:r>
            <a:r>
              <a:rPr lang="en-US" sz="2500" dirty="0">
                <a:latin typeface="Arial" panose="020B0604020202020204" pitchFamily="34" charset="0"/>
                <a:cs typeface="Arial" panose="020B0604020202020204" pitchFamily="34" charset="0"/>
              </a:rPr>
              <a:t> will be exempted from the tax. </a:t>
            </a:r>
            <a:endParaRPr lang="en-US" sz="2500" dirty="0" smtClean="0">
              <a:latin typeface="Arial" panose="020B0604020202020204" pitchFamily="34" charset="0"/>
              <a:cs typeface="Arial" panose="020B0604020202020204" pitchFamily="34" charset="0"/>
            </a:endParaRPr>
          </a:p>
          <a:p>
            <a:r>
              <a:rPr lang="en-US" sz="2000" b="1" i="1" dirty="0" smtClean="0">
                <a:latin typeface="Arial" panose="020B0604020202020204" pitchFamily="34" charset="0"/>
                <a:cs typeface="Arial" panose="020B0604020202020204" pitchFamily="34" charset="0"/>
              </a:rPr>
              <a:t>Note: In case a product contains 5 </a:t>
            </a:r>
            <a:r>
              <a:rPr lang="en-US" sz="2000" b="1" i="1" dirty="0" err="1" smtClean="0">
                <a:latin typeface="Arial" panose="020B0604020202020204" pitchFamily="34" charset="0"/>
                <a:cs typeface="Arial" panose="020B0604020202020204" pitchFamily="34" charset="0"/>
              </a:rPr>
              <a:t>grammes</a:t>
            </a:r>
            <a:r>
              <a:rPr lang="en-US" sz="2000" b="1" i="1" dirty="0" smtClean="0">
                <a:latin typeface="Arial" panose="020B0604020202020204" pitchFamily="34" charset="0"/>
                <a:cs typeface="Arial" panose="020B0604020202020204" pitchFamily="34" charset="0"/>
              </a:rPr>
              <a:t> of sugar per 100 </a:t>
            </a:r>
            <a:r>
              <a:rPr lang="en-US" sz="2000" b="1" i="1" dirty="0" err="1" smtClean="0">
                <a:latin typeface="Arial" panose="020B0604020202020204" pitchFamily="34" charset="0"/>
                <a:cs typeface="Arial" panose="020B0604020202020204" pitchFamily="34" charset="0"/>
              </a:rPr>
              <a:t>grammes</a:t>
            </a:r>
            <a:r>
              <a:rPr lang="en-US" sz="2000" b="1" i="1" dirty="0" smtClean="0">
                <a:latin typeface="Arial" panose="020B0604020202020204" pitchFamily="34" charset="0"/>
                <a:cs typeface="Arial" panose="020B0604020202020204" pitchFamily="34" charset="0"/>
              </a:rPr>
              <a:t> then excise duty is payable on 5 </a:t>
            </a:r>
            <a:r>
              <a:rPr lang="en-US" sz="2000" b="1" i="1" dirty="0" err="1" smtClean="0">
                <a:latin typeface="Arial" panose="020B0604020202020204" pitchFamily="34" charset="0"/>
                <a:cs typeface="Arial" panose="020B0604020202020204" pitchFamily="34" charset="0"/>
              </a:rPr>
              <a:t>grammes</a:t>
            </a:r>
            <a:endParaRPr lang="en-US" sz="2000" b="1" i="1" dirty="0" smtClean="0">
              <a:latin typeface="Arial" panose="020B0604020202020204" pitchFamily="34" charset="0"/>
              <a:cs typeface="Arial" panose="020B0604020202020204" pitchFamily="34" charset="0"/>
            </a:endParaRPr>
          </a:p>
          <a:p>
            <a:endParaRPr lang="en-US" sz="2500" dirty="0" smtClean="0">
              <a:latin typeface="Arial" panose="020B0604020202020204" pitchFamily="34" charset="0"/>
              <a:cs typeface="Arial" panose="020B0604020202020204" pitchFamily="34" charset="0"/>
            </a:endParaRPr>
          </a:p>
          <a:p>
            <a:r>
              <a:rPr lang="en-US" sz="2500" dirty="0" smtClean="0">
                <a:latin typeface="Arial" panose="020B0604020202020204" pitchFamily="34" charset="0"/>
                <a:cs typeface="Arial" panose="020B0604020202020204" pitchFamily="34" charset="0"/>
              </a:rPr>
              <a:t>(</a:t>
            </a:r>
            <a:r>
              <a:rPr lang="en-US" sz="2500" dirty="0">
                <a:latin typeface="Arial" panose="020B0604020202020204" pitchFamily="34" charset="0"/>
                <a:cs typeface="Arial" panose="020B0604020202020204" pitchFamily="34" charset="0"/>
              </a:rPr>
              <a:t>iii) Fruit purées for infants will be excluded from the coverage of the tax. </a:t>
            </a:r>
          </a:p>
        </p:txBody>
      </p:sp>
    </p:spTree>
    <p:extLst>
      <p:ext uri="{BB962C8B-B14F-4D97-AF65-F5344CB8AC3E}">
        <p14:creationId xmlns:p14="http://schemas.microsoft.com/office/powerpoint/2010/main" val="2405131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6145618" y="0"/>
            <a:ext cx="2922181"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US" sz="2500" b="1" dirty="0" smtClean="0">
                <a:solidFill>
                  <a:schemeClr val="bg1"/>
                </a:solidFill>
                <a:latin typeface="Arial" pitchFamily="34" charset="0"/>
                <a:cs typeface="Arial" pitchFamily="34" charset="0"/>
              </a:rPr>
              <a:t>Exemption</a:t>
            </a:r>
            <a:endParaRPr lang="en-US" sz="2500" b="1" dirty="0">
              <a:solidFill>
                <a:schemeClr val="bg1"/>
              </a:solidFill>
              <a:latin typeface="Arial" pitchFamily="34" charset="0"/>
              <a:cs typeface="Arial" pitchFamily="34" charset="0"/>
            </a:endParaRPr>
          </a:p>
        </p:txBody>
      </p:sp>
      <p:sp>
        <p:nvSpPr>
          <p:cNvPr id="4" name="Rectangle 3"/>
          <p:cNvSpPr/>
          <p:nvPr/>
        </p:nvSpPr>
        <p:spPr>
          <a:xfrm>
            <a:off x="519223" y="1298945"/>
            <a:ext cx="7965558" cy="1061829"/>
          </a:xfrm>
          <a:prstGeom prst="rect">
            <a:avLst/>
          </a:prstGeom>
        </p:spPr>
        <p:txBody>
          <a:bodyPr wrap="square">
            <a:spAutoFit/>
          </a:bodyPr>
          <a:lstStyle/>
          <a:p>
            <a:pPr algn="just"/>
            <a:endParaRPr lang="en-US" sz="2000" dirty="0">
              <a:latin typeface="Arial" pitchFamily="34" charset="0"/>
              <a:cs typeface="Arial" pitchFamily="34" charset="0"/>
            </a:endParaRPr>
          </a:p>
          <a:p>
            <a:pPr algn="just"/>
            <a:endParaRPr lang="en-US" sz="2500" dirty="0" smtClean="0">
              <a:latin typeface="Arial" pitchFamily="34" charset="0"/>
              <a:cs typeface="Arial" pitchFamily="34" charset="0"/>
            </a:endParaRPr>
          </a:p>
          <a:p>
            <a:pPr algn="just"/>
            <a:endParaRPr lang="en-US" dirty="0">
              <a:solidFill>
                <a:schemeClr val="tx2"/>
              </a:solidFill>
              <a:latin typeface="Arial" pitchFamily="34" charset="0"/>
              <a:cs typeface="Arial" pitchFamily="34" charset="0"/>
            </a:endParaRPr>
          </a:p>
        </p:txBody>
      </p:sp>
      <p:sp>
        <p:nvSpPr>
          <p:cNvPr id="2" name="Rectangle 1"/>
          <p:cNvSpPr/>
          <p:nvPr/>
        </p:nvSpPr>
        <p:spPr>
          <a:xfrm>
            <a:off x="606056" y="1531088"/>
            <a:ext cx="6251944" cy="754053"/>
          </a:xfrm>
          <a:prstGeom prst="rect">
            <a:avLst/>
          </a:prstGeom>
        </p:spPr>
        <p:txBody>
          <a:bodyPr wrap="square">
            <a:spAutoFit/>
          </a:bodyPr>
          <a:lstStyle/>
          <a:p>
            <a:endParaRPr lang="en-US" dirty="0"/>
          </a:p>
          <a:p>
            <a:endParaRPr lang="en-US" sz="2500" dirty="0">
              <a:latin typeface="Arial" panose="020B0604020202020204" pitchFamily="34" charset="0"/>
              <a:cs typeface="Arial" panose="020B0604020202020204" pitchFamily="34" charset="0"/>
            </a:endParaRPr>
          </a:p>
        </p:txBody>
      </p:sp>
      <p:sp>
        <p:nvSpPr>
          <p:cNvPr id="6" name="Rectangle 5"/>
          <p:cNvSpPr/>
          <p:nvPr/>
        </p:nvSpPr>
        <p:spPr>
          <a:xfrm>
            <a:off x="2009554" y="3416457"/>
            <a:ext cx="4572000" cy="369332"/>
          </a:xfrm>
          <a:prstGeom prst="rect">
            <a:avLst/>
          </a:prstGeom>
        </p:spPr>
        <p:txBody>
          <a:bodyPr>
            <a:spAutoFit/>
          </a:bodyPr>
          <a:lstStyle/>
          <a:p>
            <a:endParaRPr lang="en-US" dirty="0"/>
          </a:p>
        </p:txBody>
      </p:sp>
      <p:sp>
        <p:nvSpPr>
          <p:cNvPr id="7" name="Rectangle 6"/>
          <p:cNvSpPr/>
          <p:nvPr/>
        </p:nvSpPr>
        <p:spPr>
          <a:xfrm>
            <a:off x="1775637" y="1298945"/>
            <a:ext cx="4572000" cy="861774"/>
          </a:xfrm>
          <a:prstGeom prst="rect">
            <a:avLst/>
          </a:prstGeom>
        </p:spPr>
        <p:txBody>
          <a:bodyPr>
            <a:spAutoFit/>
          </a:bodyPr>
          <a:lstStyle/>
          <a:p>
            <a:r>
              <a:rPr lang="en-US" sz="2500" dirty="0">
                <a:latin typeface="Arial" panose="020B0604020202020204" pitchFamily="34" charset="0"/>
                <a:cs typeface="Arial" panose="020B0604020202020204" pitchFamily="34" charset="0"/>
              </a:rPr>
              <a:t>I</a:t>
            </a:r>
            <a:r>
              <a:rPr lang="en-US" sz="2500" dirty="0" smtClean="0">
                <a:latin typeface="Arial" panose="020B0604020202020204" pitchFamily="34" charset="0"/>
                <a:cs typeface="Arial" panose="020B0604020202020204" pitchFamily="34" charset="0"/>
              </a:rPr>
              <a:t>n </a:t>
            </a:r>
            <a:r>
              <a:rPr lang="en-US" sz="2500" dirty="0">
                <a:latin typeface="Arial" panose="020B0604020202020204" pitchFamily="34" charset="0"/>
                <a:cs typeface="Arial" panose="020B0604020202020204" pitchFamily="34" charset="0"/>
              </a:rPr>
              <a:t>Part IA, in Sub-part A, by adding the following </a:t>
            </a:r>
            <a:r>
              <a:rPr lang="en-US" sz="2500" dirty="0" smtClean="0">
                <a:latin typeface="Arial" panose="020B0604020202020204" pitchFamily="34" charset="0"/>
                <a:cs typeface="Arial" panose="020B0604020202020204" pitchFamily="34" charset="0"/>
              </a:rPr>
              <a:t>new item </a:t>
            </a:r>
            <a:endParaRPr lang="en-US" sz="2500" dirty="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820598925"/>
              </p:ext>
            </p:extLst>
          </p:nvPr>
        </p:nvGraphicFramePr>
        <p:xfrm>
          <a:off x="1609060" y="2642789"/>
          <a:ext cx="6096000" cy="2286000"/>
        </p:xfrm>
        <a:graphic>
          <a:graphicData uri="http://schemas.openxmlformats.org/drawingml/2006/table">
            <a:tbl>
              <a:tblPr firstRow="1" bandRow="1">
                <a:tableStyleId>{5C22544A-7EE6-4342-B048-85BDC9FD1C3A}</a:tableStyleId>
              </a:tblPr>
              <a:tblGrid>
                <a:gridCol w="436691"/>
                <a:gridCol w="2150639"/>
                <a:gridCol w="2810465"/>
                <a:gridCol w="698205"/>
              </a:tblGrid>
              <a:tr h="370840">
                <a:tc>
                  <a:txBody>
                    <a:bodyPr/>
                    <a:lstStyle/>
                    <a:p>
                      <a:r>
                        <a:rPr lang="en-US" sz="1800" b="0" i="0" u="none" strike="noStrike" kern="1200" baseline="0" dirty="0" smtClean="0">
                          <a:solidFill>
                            <a:schemeClr val="lt1"/>
                          </a:solidFill>
                          <a:latin typeface="+mn-lt"/>
                          <a:ea typeface="+mn-ea"/>
                          <a:cs typeface="+mn-cs"/>
                        </a:rPr>
                        <a:t>91.</a:t>
                      </a:r>
                      <a:endParaRPr lang="en-US" dirty="0"/>
                    </a:p>
                  </a:txBody>
                  <a:tcPr/>
                </a:tc>
                <a:tc>
                  <a:txBody>
                    <a:bodyPr/>
                    <a:lstStyle/>
                    <a:p>
                      <a:r>
                        <a:rPr lang="en-US" sz="1800" b="0" i="0" u="none" strike="noStrike" kern="1200" baseline="0" dirty="0" smtClean="0">
                          <a:solidFill>
                            <a:schemeClr val="lt1"/>
                          </a:solidFill>
                          <a:latin typeface="+mn-lt"/>
                          <a:ea typeface="+mn-ea"/>
                          <a:cs typeface="+mn-cs"/>
                        </a:rPr>
                        <a:t>Any importer or manufacturer</a:t>
                      </a:r>
                    </a:p>
                    <a:p>
                      <a:r>
                        <a:rPr lang="en-US" sz="1800" b="0" i="0" u="none" strike="noStrike" kern="1200" baseline="0" dirty="0" smtClean="0">
                          <a:solidFill>
                            <a:schemeClr val="lt1"/>
                          </a:solidFill>
                          <a:latin typeface="+mn-lt"/>
                          <a:ea typeface="+mn-ea"/>
                          <a:cs typeface="+mn-cs"/>
                        </a:rPr>
                        <a:t>registered with the Customs Department of the Mauritius</a:t>
                      </a:r>
                    </a:p>
                    <a:p>
                      <a:r>
                        <a:rPr lang="en-US" sz="1800" b="0" i="0" u="none" strike="noStrike" kern="1200" baseline="0" dirty="0" smtClean="0">
                          <a:solidFill>
                            <a:schemeClr val="lt1"/>
                          </a:solidFill>
                          <a:latin typeface="+mn-lt"/>
                          <a:ea typeface="+mn-ea"/>
                          <a:cs typeface="+mn-cs"/>
                        </a:rPr>
                        <a:t>Revenue Authority</a:t>
                      </a:r>
                      <a:endParaRPr lang="en-US" dirty="0"/>
                    </a:p>
                  </a:txBody>
                  <a:tcPr/>
                </a:tc>
                <a:tc>
                  <a:txBody>
                    <a:bodyPr/>
                    <a:lstStyle/>
                    <a:p>
                      <a:r>
                        <a:rPr lang="en-US" sz="1800" b="0" i="0" u="none" strike="noStrike" kern="1200" baseline="0" dirty="0" smtClean="0">
                          <a:solidFill>
                            <a:schemeClr val="lt1"/>
                          </a:solidFill>
                          <a:latin typeface="+mn-lt"/>
                          <a:ea typeface="+mn-ea"/>
                          <a:cs typeface="+mn-cs"/>
                        </a:rPr>
                        <a:t>A sugar sweetened</a:t>
                      </a:r>
                    </a:p>
                    <a:p>
                      <a:r>
                        <a:rPr lang="en-US" sz="1800" b="0" i="0" u="none" strike="noStrike" kern="1200" baseline="0" dirty="0" smtClean="0">
                          <a:solidFill>
                            <a:schemeClr val="lt1"/>
                          </a:solidFill>
                          <a:latin typeface="+mn-lt"/>
                          <a:ea typeface="+mn-ea"/>
                          <a:cs typeface="+mn-cs"/>
                        </a:rPr>
                        <a:t>product with total sugar</a:t>
                      </a:r>
                    </a:p>
                    <a:p>
                      <a:r>
                        <a:rPr lang="en-US" sz="1800" b="0" i="0" u="none" strike="noStrike" kern="1200" baseline="0" dirty="0" smtClean="0">
                          <a:solidFill>
                            <a:schemeClr val="lt1"/>
                          </a:solidFill>
                          <a:latin typeface="+mn-lt"/>
                          <a:ea typeface="+mn-ea"/>
                          <a:cs typeface="+mn-cs"/>
                        </a:rPr>
                        <a:t>content not exceeding</a:t>
                      </a:r>
                    </a:p>
                    <a:p>
                      <a:r>
                        <a:rPr lang="en-US" sz="1800" b="0" i="0" u="none" strike="noStrike" kern="1200" baseline="0" dirty="0" smtClean="0">
                          <a:solidFill>
                            <a:schemeClr val="lt1"/>
                          </a:solidFill>
                          <a:latin typeface="+mn-lt"/>
                          <a:ea typeface="+mn-ea"/>
                          <a:cs typeface="+mn-cs"/>
                        </a:rPr>
                        <a:t>4 </a:t>
                      </a:r>
                      <a:r>
                        <a:rPr lang="en-US" sz="1800" b="0" i="0" u="none" strike="noStrike" kern="1200" baseline="0" dirty="0" err="1" smtClean="0">
                          <a:solidFill>
                            <a:schemeClr val="lt1"/>
                          </a:solidFill>
                          <a:latin typeface="+mn-lt"/>
                          <a:ea typeface="+mn-ea"/>
                          <a:cs typeface="+mn-cs"/>
                        </a:rPr>
                        <a:t>grammes</a:t>
                      </a:r>
                      <a:r>
                        <a:rPr lang="en-US" sz="1800" b="0" i="0" u="none" strike="noStrike" kern="1200" baseline="0" dirty="0" smtClean="0">
                          <a:solidFill>
                            <a:schemeClr val="lt1"/>
                          </a:solidFill>
                          <a:latin typeface="+mn-lt"/>
                          <a:ea typeface="+mn-ea"/>
                          <a:cs typeface="+mn-cs"/>
                        </a:rPr>
                        <a:t> for 100</a:t>
                      </a:r>
                    </a:p>
                    <a:p>
                      <a:r>
                        <a:rPr lang="en-US" sz="1800" b="0" i="0" u="none" strike="noStrike" kern="1200" baseline="0" dirty="0" err="1" smtClean="0">
                          <a:solidFill>
                            <a:schemeClr val="lt1"/>
                          </a:solidFill>
                          <a:latin typeface="+mn-lt"/>
                          <a:ea typeface="+mn-ea"/>
                          <a:cs typeface="+mn-cs"/>
                        </a:rPr>
                        <a:t>grammes</a:t>
                      </a:r>
                      <a:r>
                        <a:rPr lang="en-US" sz="1800" b="0" i="0" u="none" strike="noStrike" kern="1200" baseline="0" dirty="0" smtClean="0">
                          <a:solidFill>
                            <a:schemeClr val="lt1"/>
                          </a:solidFill>
                          <a:latin typeface="+mn-lt"/>
                          <a:ea typeface="+mn-ea"/>
                          <a:cs typeface="+mn-cs"/>
                        </a:rPr>
                        <a:t> or 4 </a:t>
                      </a:r>
                      <a:r>
                        <a:rPr lang="en-US" sz="1800" b="0" i="0" u="none" strike="noStrike" kern="1200" baseline="0" dirty="0" err="1" smtClean="0">
                          <a:solidFill>
                            <a:schemeClr val="lt1"/>
                          </a:solidFill>
                          <a:latin typeface="+mn-lt"/>
                          <a:ea typeface="+mn-ea"/>
                          <a:cs typeface="+mn-cs"/>
                        </a:rPr>
                        <a:t>grammes</a:t>
                      </a:r>
                      <a:endParaRPr lang="en-US" sz="1800" b="0" i="0" u="none" strike="noStrike" kern="1200" baseline="0" dirty="0" smtClean="0">
                        <a:solidFill>
                          <a:schemeClr val="lt1"/>
                        </a:solidFill>
                        <a:latin typeface="+mn-lt"/>
                        <a:ea typeface="+mn-ea"/>
                        <a:cs typeface="+mn-cs"/>
                      </a:endParaRPr>
                    </a:p>
                    <a:p>
                      <a:r>
                        <a:rPr lang="en-US" sz="1800" b="0" i="0" u="none" strike="noStrike" kern="1200" baseline="0" dirty="0" smtClean="0">
                          <a:solidFill>
                            <a:schemeClr val="lt1"/>
                          </a:solidFill>
                          <a:latin typeface="+mn-lt"/>
                          <a:ea typeface="+mn-ea"/>
                          <a:cs typeface="+mn-cs"/>
                        </a:rPr>
                        <a:t>for 100 </a:t>
                      </a:r>
                      <a:r>
                        <a:rPr lang="en-US" sz="1800" b="0" i="0" u="none" strike="noStrike" kern="1200" baseline="0" dirty="0" err="1" smtClean="0">
                          <a:solidFill>
                            <a:schemeClr val="lt1"/>
                          </a:solidFill>
                          <a:latin typeface="+mn-lt"/>
                          <a:ea typeface="+mn-ea"/>
                          <a:cs typeface="+mn-cs"/>
                        </a:rPr>
                        <a:t>millilitres</a:t>
                      </a:r>
                      <a:r>
                        <a:rPr lang="en-US" sz="1800" b="0" i="0" u="none" strike="noStrike" kern="1200" baseline="0" dirty="0" smtClean="0">
                          <a:solidFill>
                            <a:schemeClr val="lt1"/>
                          </a:solidFill>
                          <a:latin typeface="+mn-lt"/>
                          <a:ea typeface="+mn-ea"/>
                          <a:cs typeface="+mn-cs"/>
                        </a:rPr>
                        <a:t> of</a:t>
                      </a:r>
                    </a:p>
                    <a:p>
                      <a:r>
                        <a:rPr lang="en-US" sz="1800" b="0" i="0" u="none" strike="noStrike" kern="1200" baseline="0" dirty="0" smtClean="0">
                          <a:solidFill>
                            <a:schemeClr val="lt1"/>
                          </a:solidFill>
                          <a:latin typeface="+mn-lt"/>
                          <a:ea typeface="+mn-ea"/>
                          <a:cs typeface="+mn-cs"/>
                        </a:rPr>
                        <a:t>the product, as the</a:t>
                      </a:r>
                    </a:p>
                    <a:p>
                      <a:r>
                        <a:rPr lang="en-US" sz="1800" b="0" i="0" u="none" strike="noStrike" kern="1200" baseline="0" dirty="0" smtClean="0">
                          <a:solidFill>
                            <a:schemeClr val="lt1"/>
                          </a:solidFill>
                          <a:latin typeface="+mn-lt"/>
                          <a:ea typeface="+mn-ea"/>
                          <a:cs typeface="+mn-cs"/>
                        </a:rPr>
                        <a:t>case may be.</a:t>
                      </a:r>
                      <a:endParaRPr lang="en-US" dirty="0"/>
                    </a:p>
                  </a:txBody>
                  <a:tcPr/>
                </a:tc>
                <a:tc>
                  <a:txBody>
                    <a:bodyPr/>
                    <a:lstStyle/>
                    <a:p>
                      <a:r>
                        <a:rPr lang="en-US" sz="1800" b="0" i="0" u="none" strike="noStrike" kern="1200" baseline="0" dirty="0" smtClean="0">
                          <a:solidFill>
                            <a:schemeClr val="lt1"/>
                          </a:solidFill>
                          <a:latin typeface="+mn-lt"/>
                          <a:ea typeface="+mn-ea"/>
                          <a:cs typeface="+mn-cs"/>
                        </a:rPr>
                        <a:t>0%</a:t>
                      </a:r>
                      <a:endParaRPr lang="en-US" dirty="0"/>
                    </a:p>
                  </a:txBody>
                  <a:tcPr/>
                </a:tc>
              </a:tr>
            </a:tbl>
          </a:graphicData>
        </a:graphic>
      </p:graphicFrame>
    </p:spTree>
    <p:extLst>
      <p:ext uri="{BB962C8B-B14F-4D97-AF65-F5344CB8AC3E}">
        <p14:creationId xmlns:p14="http://schemas.microsoft.com/office/powerpoint/2010/main" val="108412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5326912" y="265815"/>
            <a:ext cx="3740888" cy="1143000"/>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US" sz="2800" b="1" dirty="0" smtClean="0">
                <a:solidFill>
                  <a:schemeClr val="bg1"/>
                </a:solidFill>
                <a:latin typeface="Arial" pitchFamily="34" charset="0"/>
                <a:cs typeface="Arial" pitchFamily="34" charset="0"/>
              </a:rPr>
              <a:t>Legal Provision (</a:t>
            </a:r>
            <a:r>
              <a:rPr lang="en-US" sz="2800" b="1" dirty="0" err="1" smtClean="0">
                <a:solidFill>
                  <a:schemeClr val="bg1"/>
                </a:solidFill>
                <a:latin typeface="Arial" pitchFamily="34" charset="0"/>
                <a:cs typeface="Arial" pitchFamily="34" charset="0"/>
              </a:rPr>
              <a:t>cntd</a:t>
            </a:r>
            <a:r>
              <a:rPr lang="en-US" sz="2800" b="1" dirty="0" smtClean="0">
                <a:solidFill>
                  <a:schemeClr val="bg1"/>
                </a:solidFill>
                <a:latin typeface="Arial" pitchFamily="34" charset="0"/>
                <a:cs typeface="Arial" pitchFamily="34" charset="0"/>
              </a:rPr>
              <a:t>)</a:t>
            </a:r>
            <a:br>
              <a:rPr lang="en-US" sz="2800" b="1" dirty="0" smtClean="0">
                <a:solidFill>
                  <a:schemeClr val="bg1"/>
                </a:solidFill>
                <a:latin typeface="Arial" pitchFamily="34" charset="0"/>
                <a:cs typeface="Arial" pitchFamily="34" charset="0"/>
              </a:rPr>
            </a:br>
            <a:endParaRPr lang="en-US" sz="2800" b="1" dirty="0">
              <a:solidFill>
                <a:schemeClr val="bg1"/>
              </a:solidFill>
              <a:latin typeface="Arial" pitchFamily="34" charset="0"/>
              <a:cs typeface="Arial" pitchFamily="34" charset="0"/>
            </a:endParaRPr>
          </a:p>
        </p:txBody>
      </p:sp>
      <p:sp>
        <p:nvSpPr>
          <p:cNvPr id="4" name="Content Placeholder 2"/>
          <p:cNvSpPr txBox="1">
            <a:spLocks/>
          </p:cNvSpPr>
          <p:nvPr/>
        </p:nvSpPr>
        <p:spPr>
          <a:xfrm>
            <a:off x="513907" y="1291855"/>
            <a:ext cx="8229600" cy="50451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457200" indent="-457200" algn="just">
              <a:buFont typeface="Arial" pitchFamily="34" charset="0"/>
              <a:buChar char="•"/>
            </a:pPr>
            <a:r>
              <a:rPr lang="en-US" sz="1800" b="1" u="sng" dirty="0" smtClean="0">
                <a:latin typeface="Arial" pitchFamily="34" charset="0"/>
                <a:cs typeface="Arial" pitchFamily="34" charset="0"/>
              </a:rPr>
              <a:t>Section 2 of the Excise Act :</a:t>
            </a:r>
          </a:p>
          <a:p>
            <a:pPr algn="just"/>
            <a:endParaRPr lang="en-US" sz="1800" b="1" u="sng" dirty="0">
              <a:latin typeface="Arial" pitchFamily="34" charset="0"/>
              <a:cs typeface="Arial" pitchFamily="34" charset="0"/>
            </a:endParaRPr>
          </a:p>
          <a:p>
            <a:pPr algn="just"/>
            <a:r>
              <a:rPr lang="en-US" sz="1800" dirty="0">
                <a:latin typeface="Arial" pitchFamily="34" charset="0"/>
                <a:cs typeface="Arial" pitchFamily="34" charset="0"/>
              </a:rPr>
              <a:t>	</a:t>
            </a:r>
            <a:r>
              <a:rPr lang="en-US" sz="1800" b="1" dirty="0" smtClean="0">
                <a:latin typeface="Arial" pitchFamily="34" charset="0"/>
                <a:cs typeface="Arial" pitchFamily="34" charset="0"/>
              </a:rPr>
              <a:t>“Sugar </a:t>
            </a:r>
            <a:r>
              <a:rPr lang="en-US" sz="1800" b="1" dirty="0">
                <a:latin typeface="Arial" pitchFamily="34" charset="0"/>
                <a:cs typeface="Arial" pitchFamily="34" charset="0"/>
              </a:rPr>
              <a:t>S</a:t>
            </a:r>
            <a:r>
              <a:rPr lang="en-US" sz="1800" b="1" dirty="0" smtClean="0">
                <a:latin typeface="Arial" pitchFamily="34" charset="0"/>
                <a:cs typeface="Arial" pitchFamily="34" charset="0"/>
              </a:rPr>
              <a:t>weetened </a:t>
            </a:r>
            <a:r>
              <a:rPr lang="en-US" sz="1800" b="1" dirty="0">
                <a:latin typeface="Arial" pitchFamily="34" charset="0"/>
                <a:cs typeface="Arial" pitchFamily="34" charset="0"/>
              </a:rPr>
              <a:t>P</a:t>
            </a:r>
            <a:r>
              <a:rPr lang="en-US" sz="1800" b="1" dirty="0" smtClean="0">
                <a:latin typeface="Arial" pitchFamily="34" charset="0"/>
                <a:cs typeface="Arial" pitchFamily="34" charset="0"/>
              </a:rPr>
              <a:t>roducts</a:t>
            </a:r>
            <a:r>
              <a:rPr lang="en-US" sz="1800" b="1" dirty="0">
                <a:latin typeface="Arial" pitchFamily="34" charset="0"/>
                <a:cs typeface="Arial" pitchFamily="34" charset="0"/>
              </a:rPr>
              <a:t>” </a:t>
            </a:r>
            <a:r>
              <a:rPr lang="en-US" sz="1800" dirty="0">
                <a:latin typeface="Arial" pitchFamily="34" charset="0"/>
                <a:cs typeface="Arial" pitchFamily="34" charset="0"/>
              </a:rPr>
              <a:t>means –</a:t>
            </a:r>
          </a:p>
          <a:p>
            <a:pPr lvl="1" algn="just"/>
            <a:endParaRPr lang="en-US" sz="1800" dirty="0">
              <a:latin typeface="Arial" pitchFamily="34" charset="0"/>
              <a:cs typeface="Arial" pitchFamily="34" charset="0"/>
            </a:endParaRPr>
          </a:p>
          <a:p>
            <a:pPr marL="1428750" lvl="2" indent="-514350" algn="just">
              <a:buAutoNum type="alphaLcParenBoth"/>
            </a:pPr>
            <a:r>
              <a:rPr lang="en-US" dirty="0" smtClean="0">
                <a:latin typeface="Arial" pitchFamily="34" charset="0"/>
                <a:cs typeface="Arial" pitchFamily="34" charset="0"/>
              </a:rPr>
              <a:t>non-alcoholic </a:t>
            </a:r>
            <a:r>
              <a:rPr lang="en-US" dirty="0">
                <a:latin typeface="Arial" pitchFamily="34" charset="0"/>
                <a:cs typeface="Arial" pitchFamily="34" charset="0"/>
              </a:rPr>
              <a:t>beverages containing sugar, including </a:t>
            </a:r>
            <a:endParaRPr lang="en-US" dirty="0" smtClean="0">
              <a:latin typeface="Arial" pitchFamily="34" charset="0"/>
              <a:cs typeface="Arial" pitchFamily="34" charset="0"/>
            </a:endParaRPr>
          </a:p>
          <a:p>
            <a:pPr lvl="2" algn="just"/>
            <a:r>
              <a:rPr lang="en-US" dirty="0">
                <a:latin typeface="Arial" pitchFamily="34" charset="0"/>
                <a:cs typeface="Arial" pitchFamily="34" charset="0"/>
              </a:rPr>
              <a:t> </a:t>
            </a:r>
            <a:r>
              <a:rPr lang="en-US" dirty="0" smtClean="0">
                <a:latin typeface="Arial" pitchFamily="34" charset="0"/>
                <a:cs typeface="Arial" pitchFamily="34" charset="0"/>
              </a:rPr>
              <a:t>      juices</a:t>
            </a:r>
            <a:r>
              <a:rPr lang="en-US" dirty="0">
                <a:latin typeface="Arial" pitchFamily="34" charset="0"/>
                <a:cs typeface="Arial" pitchFamily="34" charset="0"/>
              </a:rPr>
              <a:t>, milk-based beverages and soft drinks; and</a:t>
            </a:r>
          </a:p>
          <a:p>
            <a:pPr lvl="2" algn="just"/>
            <a:r>
              <a:rPr lang="en-US" dirty="0">
                <a:latin typeface="Arial" pitchFamily="34" charset="0"/>
                <a:cs typeface="Arial" pitchFamily="34" charset="0"/>
              </a:rPr>
              <a:t>(b) </a:t>
            </a:r>
            <a:r>
              <a:rPr lang="en-US" dirty="0" smtClean="0">
                <a:latin typeface="Arial" pitchFamily="34" charset="0"/>
                <a:cs typeface="Arial" pitchFamily="34" charset="0"/>
              </a:rPr>
              <a:t> non-staple </a:t>
            </a:r>
            <a:r>
              <a:rPr lang="en-US" dirty="0">
                <a:latin typeface="Arial" pitchFamily="34" charset="0"/>
                <a:cs typeface="Arial" pitchFamily="34" charset="0"/>
              </a:rPr>
              <a:t>sugar sweetened food products;</a:t>
            </a:r>
          </a:p>
          <a:p>
            <a:pPr lvl="2" algn="just"/>
            <a:endParaRPr lang="en-US" dirty="0">
              <a:latin typeface="Arial" pitchFamily="34" charset="0"/>
              <a:cs typeface="Arial" pitchFamily="34" charset="0"/>
            </a:endParaRPr>
          </a:p>
          <a:p>
            <a:pPr algn="just"/>
            <a:r>
              <a:rPr lang="en-US" sz="1800" b="1" dirty="0" smtClean="0">
                <a:latin typeface="Arial" pitchFamily="34" charset="0"/>
                <a:cs typeface="Arial" pitchFamily="34" charset="0"/>
              </a:rPr>
              <a:t>	Sugar </a:t>
            </a:r>
            <a:r>
              <a:rPr lang="en-US" sz="1800" dirty="0">
                <a:latin typeface="Arial" pitchFamily="34" charset="0"/>
                <a:cs typeface="Arial" pitchFamily="34" charset="0"/>
              </a:rPr>
              <a:t>includes sucrose, lactose, maltose, fructose and </a:t>
            </a:r>
            <a:r>
              <a:rPr lang="en-US" sz="1800" dirty="0" smtClean="0">
                <a:latin typeface="Arial" pitchFamily="34" charset="0"/>
                <a:cs typeface="Arial" pitchFamily="34" charset="0"/>
              </a:rPr>
              <a:t>	glucose</a:t>
            </a:r>
          </a:p>
          <a:p>
            <a:pPr algn="just"/>
            <a:endParaRPr lang="en-US" sz="1800" dirty="0" smtClean="0">
              <a:latin typeface="Arial" pitchFamily="34" charset="0"/>
              <a:cs typeface="Arial" pitchFamily="34" charset="0"/>
            </a:endParaRPr>
          </a:p>
          <a:p>
            <a:pPr marL="457200" indent="-457200" algn="just">
              <a:buFont typeface="Arial" pitchFamily="34" charset="0"/>
              <a:buChar char="•"/>
            </a:pPr>
            <a:r>
              <a:rPr lang="en-US" sz="1800" dirty="0" smtClean="0">
                <a:latin typeface="Arial" pitchFamily="34" charset="0"/>
                <a:cs typeface="Arial" pitchFamily="34" charset="0"/>
              </a:rPr>
              <a:t>List </a:t>
            </a:r>
            <a:r>
              <a:rPr lang="en-US" sz="1800" dirty="0">
                <a:latin typeface="Arial" pitchFamily="34" charset="0"/>
                <a:cs typeface="Arial" pitchFamily="34" charset="0"/>
              </a:rPr>
              <a:t>of HS Codes applicable as per </a:t>
            </a:r>
            <a:r>
              <a:rPr lang="en-US" sz="1800" dirty="0">
                <a:latin typeface="Arial" pitchFamily="34" charset="0"/>
                <a:cs typeface="Arial" pitchFamily="34" charset="0"/>
                <a:hlinkClick r:id="rId2" action="ppaction://hlinkfile"/>
              </a:rPr>
              <a:t>Excise Schedule</a:t>
            </a:r>
            <a:r>
              <a:rPr lang="en-US" sz="1800" dirty="0">
                <a:latin typeface="Arial" pitchFamily="34" charset="0"/>
                <a:cs typeface="Arial" pitchFamily="34" charset="0"/>
              </a:rPr>
              <a:t>.</a:t>
            </a:r>
          </a:p>
          <a:p>
            <a:pPr marL="342900" indent="-342900" algn="just">
              <a:buFont typeface="Arial" pitchFamily="34" charset="0"/>
              <a:buChar char="•"/>
            </a:pPr>
            <a:endParaRPr lang="en-US" sz="3200" dirty="0">
              <a:latin typeface="Arial" pitchFamily="34" charset="0"/>
              <a:cs typeface="Arial" pitchFamily="34" charset="0"/>
            </a:endParaRPr>
          </a:p>
          <a:p>
            <a:pPr marL="342900" indent="-342900" algn="just">
              <a:buFont typeface="Arial" pitchFamily="34" charset="0"/>
              <a:buChar char="•"/>
            </a:pPr>
            <a:endParaRPr lang="en-US" sz="2600" dirty="0">
              <a:latin typeface="Arial" pitchFamily="34" charset="0"/>
              <a:cs typeface="Arial" pitchFamily="34" charset="0"/>
            </a:endParaRPr>
          </a:p>
          <a:p>
            <a:pPr marL="342900" indent="-342900" algn="just">
              <a:buFont typeface="Arial" pitchFamily="34" charset="0"/>
              <a:buChar char="•"/>
            </a:pPr>
            <a:endParaRPr lang="en-US" sz="2600" dirty="0" smtClean="0">
              <a:latin typeface="Arial" pitchFamily="34" charset="0"/>
              <a:cs typeface="Arial" pitchFamily="34" charset="0"/>
            </a:endParaRPr>
          </a:p>
          <a:p>
            <a:endParaRPr lang="en-US" sz="2000" dirty="0">
              <a:latin typeface="Arial" pitchFamily="34" charset="0"/>
              <a:cs typeface="Arial" pitchFamily="34" charset="0"/>
            </a:endParaRPr>
          </a:p>
          <a:p>
            <a:pPr lvl="2" algn="just"/>
            <a:endParaRPr lang="en-US" sz="2000" dirty="0">
              <a:latin typeface="Arial" pitchFamily="34" charset="0"/>
              <a:cs typeface="Arial" pitchFamily="34" charset="0"/>
            </a:endParaRPr>
          </a:p>
        </p:txBody>
      </p:sp>
    </p:spTree>
    <p:extLst>
      <p:ext uri="{BB962C8B-B14F-4D97-AF65-F5344CB8AC3E}">
        <p14:creationId xmlns:p14="http://schemas.microsoft.com/office/powerpoint/2010/main" val="2148039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5433236" y="207334"/>
            <a:ext cx="3634563" cy="1143000"/>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en-US" sz="2800" b="1" dirty="0" smtClean="0">
                <a:solidFill>
                  <a:schemeClr val="bg1"/>
                </a:solidFill>
                <a:latin typeface="Arial" pitchFamily="34" charset="0"/>
                <a:cs typeface="Arial" pitchFamily="34" charset="0"/>
              </a:rPr>
              <a:t>Legal Provision (</a:t>
            </a:r>
            <a:r>
              <a:rPr lang="en-US" sz="2800" b="1" dirty="0" err="1" smtClean="0">
                <a:solidFill>
                  <a:schemeClr val="bg1"/>
                </a:solidFill>
                <a:latin typeface="Arial" pitchFamily="34" charset="0"/>
                <a:cs typeface="Arial" pitchFamily="34" charset="0"/>
              </a:rPr>
              <a:t>cntd</a:t>
            </a:r>
            <a:r>
              <a:rPr lang="en-US" sz="2800" b="1" dirty="0" smtClean="0">
                <a:solidFill>
                  <a:schemeClr val="bg1"/>
                </a:solidFill>
                <a:latin typeface="Arial" pitchFamily="34" charset="0"/>
                <a:cs typeface="Arial" pitchFamily="34" charset="0"/>
              </a:rPr>
              <a:t>)</a:t>
            </a:r>
            <a:br>
              <a:rPr lang="en-US" sz="2800" b="1" dirty="0" smtClean="0">
                <a:solidFill>
                  <a:schemeClr val="bg1"/>
                </a:solidFill>
                <a:latin typeface="Arial" pitchFamily="34" charset="0"/>
                <a:cs typeface="Arial" pitchFamily="34" charset="0"/>
              </a:rPr>
            </a:br>
            <a:endParaRPr lang="en-US" sz="2800" b="1" dirty="0">
              <a:solidFill>
                <a:schemeClr val="bg1"/>
              </a:solidFill>
              <a:latin typeface="Arial" pitchFamily="34" charset="0"/>
              <a:cs typeface="Arial" pitchFamily="34" charset="0"/>
            </a:endParaRPr>
          </a:p>
        </p:txBody>
      </p:sp>
      <p:sp>
        <p:nvSpPr>
          <p:cNvPr id="4" name="Content Placeholder 2"/>
          <p:cNvSpPr txBox="1">
            <a:spLocks/>
          </p:cNvSpPr>
          <p:nvPr/>
        </p:nvSpPr>
        <p:spPr>
          <a:xfrm>
            <a:off x="609600" y="1655134"/>
            <a:ext cx="8229600" cy="45259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US" sz="2000" b="1" u="sng" dirty="0" smtClean="0">
                <a:latin typeface="Arial" pitchFamily="34" charset="0"/>
                <a:cs typeface="Arial" pitchFamily="34" charset="0"/>
              </a:rPr>
              <a:t>Part I of the Second Schedule</a:t>
            </a:r>
          </a:p>
        </p:txBody>
      </p:sp>
      <p:graphicFrame>
        <p:nvGraphicFramePr>
          <p:cNvPr id="5" name="Table 4"/>
          <p:cNvGraphicFramePr>
            <a:graphicFrameLocks noGrp="1"/>
          </p:cNvGraphicFramePr>
          <p:nvPr>
            <p:extLst>
              <p:ext uri="{D42A27DB-BD31-4B8C-83A1-F6EECF244321}">
                <p14:modId xmlns:p14="http://schemas.microsoft.com/office/powerpoint/2010/main" val="1447403088"/>
              </p:ext>
            </p:extLst>
          </p:nvPr>
        </p:nvGraphicFramePr>
        <p:xfrm>
          <a:off x="372140" y="2505739"/>
          <a:ext cx="8612371" cy="3025643"/>
        </p:xfrm>
        <a:graphic>
          <a:graphicData uri="http://schemas.openxmlformats.org/drawingml/2006/table">
            <a:tbl>
              <a:tblPr firstRow="1" bandRow="1">
                <a:tableStyleId>{5C22544A-7EE6-4342-B048-85BDC9FD1C3A}</a:tableStyleId>
              </a:tblPr>
              <a:tblGrid>
                <a:gridCol w="3391786"/>
                <a:gridCol w="1382232"/>
                <a:gridCol w="3838353"/>
              </a:tblGrid>
              <a:tr h="854532">
                <a:tc>
                  <a:txBody>
                    <a:bodyPr/>
                    <a:lstStyle/>
                    <a:p>
                      <a:pPr algn="ctr">
                        <a:lnSpc>
                          <a:spcPct val="150000"/>
                        </a:lnSpc>
                      </a:pPr>
                      <a:r>
                        <a:rPr lang="en-US" sz="2000" dirty="0" err="1" smtClean="0">
                          <a:latin typeface="Arial" pitchFamily="34" charset="0"/>
                          <a:cs typeface="Arial" pitchFamily="34" charset="0"/>
                        </a:rPr>
                        <a:t>Licence</a:t>
                      </a:r>
                      <a:endParaRPr lang="en-US" sz="2000" dirty="0">
                        <a:latin typeface="Arial" pitchFamily="34" charset="0"/>
                        <a:cs typeface="Arial" pitchFamily="34" charset="0"/>
                      </a:endParaRPr>
                    </a:p>
                  </a:txBody>
                  <a:tcPr/>
                </a:tc>
                <a:tc>
                  <a:txBody>
                    <a:bodyPr/>
                    <a:lstStyle/>
                    <a:p>
                      <a:pPr algn="ctr"/>
                      <a:r>
                        <a:rPr lang="en-US" sz="2000" dirty="0" err="1" smtClean="0">
                          <a:latin typeface="Arial" pitchFamily="34" charset="0"/>
                          <a:cs typeface="Arial" pitchFamily="34" charset="0"/>
                        </a:rPr>
                        <a:t>Licence</a:t>
                      </a:r>
                      <a:r>
                        <a:rPr lang="en-US" sz="2000" dirty="0" smtClean="0">
                          <a:latin typeface="Arial" pitchFamily="34" charset="0"/>
                          <a:cs typeface="Arial" pitchFamily="34" charset="0"/>
                        </a:rPr>
                        <a:t> fee Yearly </a:t>
                      </a:r>
                      <a:r>
                        <a:rPr lang="en-US" sz="2000" dirty="0" err="1" smtClean="0">
                          <a:latin typeface="Arial" pitchFamily="34" charset="0"/>
                          <a:cs typeface="Arial" pitchFamily="34" charset="0"/>
                        </a:rPr>
                        <a:t>Rs</a:t>
                      </a:r>
                      <a:r>
                        <a:rPr lang="en-US" sz="2000" dirty="0" smtClean="0">
                          <a:latin typeface="Arial" pitchFamily="34" charset="0"/>
                          <a:cs typeface="Arial" pitchFamily="34" charset="0"/>
                        </a:rPr>
                        <a:t> </a:t>
                      </a:r>
                      <a:endParaRPr lang="en-US" sz="2000" dirty="0">
                        <a:latin typeface="Arial" pitchFamily="34" charset="0"/>
                        <a:cs typeface="Arial" pitchFamily="34" charset="0"/>
                      </a:endParaRPr>
                    </a:p>
                  </a:txBody>
                  <a:tcPr/>
                </a:tc>
                <a:tc>
                  <a:txBody>
                    <a:bodyPr/>
                    <a:lstStyle/>
                    <a:p>
                      <a:pPr algn="ctr">
                        <a:lnSpc>
                          <a:spcPct val="150000"/>
                        </a:lnSpc>
                      </a:pPr>
                      <a:r>
                        <a:rPr lang="en-US" sz="2000" dirty="0" smtClean="0">
                          <a:latin typeface="Arial" pitchFamily="34" charset="0"/>
                          <a:cs typeface="Arial" pitchFamily="34" charset="0"/>
                        </a:rPr>
                        <a:t>Business </a:t>
                      </a:r>
                      <a:r>
                        <a:rPr lang="en-US" sz="2000" dirty="0" err="1" smtClean="0">
                          <a:latin typeface="Arial" pitchFamily="34" charset="0"/>
                          <a:cs typeface="Arial" pitchFamily="34" charset="0"/>
                        </a:rPr>
                        <a:t>authorised</a:t>
                      </a:r>
                      <a:endParaRPr lang="en-US" sz="2000" dirty="0">
                        <a:latin typeface="Arial" pitchFamily="34" charset="0"/>
                        <a:cs typeface="Arial" pitchFamily="34" charset="0"/>
                      </a:endParaRPr>
                    </a:p>
                  </a:txBody>
                  <a:tcPr/>
                </a:tc>
              </a:tr>
              <a:tr h="2019803">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000" b="0" i="0" u="none" strike="noStrike" kern="1200" baseline="0" dirty="0" smtClean="0">
                        <a:solidFill>
                          <a:schemeClr val="dk1"/>
                        </a:solidFill>
                        <a:latin typeface="Arial" pitchFamily="34" charset="0"/>
                        <a:ea typeface="+mn-ea"/>
                        <a:cs typeface="Arial"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en-US" sz="2000" b="0" i="0" u="none" strike="noStrike" kern="1200" baseline="0" dirty="0" smtClean="0">
                          <a:solidFill>
                            <a:schemeClr val="dk1"/>
                          </a:solidFill>
                          <a:latin typeface="Arial" pitchFamily="34" charset="0"/>
                          <a:ea typeface="+mn-ea"/>
                          <a:cs typeface="Arial" pitchFamily="34" charset="0"/>
                        </a:rPr>
                        <a:t>Importer or manufacturer of Sugar Sweetened Products</a:t>
                      </a:r>
                    </a:p>
                  </a:txBody>
                  <a:tcPr/>
                </a:tc>
                <a:tc>
                  <a:txBody>
                    <a:bodyPr/>
                    <a:lstStyle/>
                    <a:p>
                      <a:pPr algn="ctr">
                        <a:lnSpc>
                          <a:spcPct val="150000"/>
                        </a:lnSpc>
                      </a:pPr>
                      <a:endParaRPr lang="en-US" sz="2000" dirty="0" smtClean="0">
                        <a:latin typeface="Arial" pitchFamily="34" charset="0"/>
                        <a:cs typeface="Arial" pitchFamily="34" charset="0"/>
                      </a:endParaRPr>
                    </a:p>
                    <a:p>
                      <a:pPr algn="ctr">
                        <a:lnSpc>
                          <a:spcPct val="150000"/>
                        </a:lnSpc>
                      </a:pPr>
                      <a:r>
                        <a:rPr lang="en-US" sz="2000" dirty="0" smtClean="0">
                          <a:latin typeface="Arial" pitchFamily="34" charset="0"/>
                          <a:cs typeface="Arial" pitchFamily="34" charset="0"/>
                        </a:rPr>
                        <a:t>500</a:t>
                      </a:r>
                      <a:endParaRPr lang="en-US" sz="2000" dirty="0">
                        <a:latin typeface="Arial" pitchFamily="34" charset="0"/>
                        <a:cs typeface="Arial" pitchFamily="34" charset="0"/>
                      </a:endParaRPr>
                    </a:p>
                  </a:txBody>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sz="2000" b="0" i="0" u="none" strike="noStrike" kern="1200" baseline="0" dirty="0" smtClean="0">
                        <a:solidFill>
                          <a:schemeClr val="dk1"/>
                        </a:solidFill>
                        <a:latin typeface="Arial" pitchFamily="34" charset="0"/>
                        <a:ea typeface="+mn-ea"/>
                        <a:cs typeface="Arial" pitchFamily="34" charset="0"/>
                      </a:endParaRPr>
                    </a:p>
                    <a:p>
                      <a:pPr marL="0" marR="0" indent="0" algn="l" defTabSz="914400" rtl="0" eaLnBrk="1" fontAlgn="auto" latinLnBrk="0" hangingPunct="1">
                        <a:lnSpc>
                          <a:spcPct val="150000"/>
                        </a:lnSpc>
                        <a:spcBef>
                          <a:spcPts val="0"/>
                        </a:spcBef>
                        <a:spcAft>
                          <a:spcPts val="0"/>
                        </a:spcAft>
                        <a:buClrTx/>
                        <a:buSzTx/>
                        <a:buFontTx/>
                        <a:buNone/>
                        <a:tabLst/>
                        <a:defRPr/>
                      </a:pPr>
                      <a:r>
                        <a:rPr lang="en-US" sz="2000" b="0" i="0" u="none" strike="noStrike" kern="1200" baseline="0" dirty="0" smtClean="0">
                          <a:solidFill>
                            <a:schemeClr val="dk1"/>
                          </a:solidFill>
                          <a:latin typeface="Arial" pitchFamily="34" charset="0"/>
                          <a:ea typeface="+mn-ea"/>
                          <a:cs typeface="Arial" pitchFamily="34" charset="0"/>
                        </a:rPr>
                        <a:t>To import, manufacture and sell Sugar Sweetened Products	</a:t>
                      </a:r>
                    </a:p>
                  </a:txBody>
                  <a:tcPr/>
                </a:tc>
              </a:tr>
            </a:tbl>
          </a:graphicData>
        </a:graphic>
      </p:graphicFrame>
    </p:spTree>
    <p:extLst>
      <p:ext uri="{BB962C8B-B14F-4D97-AF65-F5344CB8AC3E}">
        <p14:creationId xmlns:p14="http://schemas.microsoft.com/office/powerpoint/2010/main" val="3200544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4019108" y="205565"/>
            <a:ext cx="4997302" cy="666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00000"/>
              </a:lnSpc>
            </a:pPr>
            <a:r>
              <a:rPr lang="en-US" sz="2500" b="1" dirty="0" smtClean="0">
                <a:solidFill>
                  <a:schemeClr val="bg1"/>
                </a:solidFill>
                <a:latin typeface="Arial" pitchFamily="34" charset="0"/>
                <a:cs typeface="Arial" pitchFamily="34" charset="0"/>
              </a:rPr>
              <a:t> Local Manufacturers/Importers</a:t>
            </a:r>
            <a:endParaRPr lang="en-US" sz="2500" b="1" dirty="0">
              <a:solidFill>
                <a:schemeClr val="bg1"/>
              </a:solidFill>
              <a:latin typeface="Arial" pitchFamily="34" charset="0"/>
              <a:cs typeface="Arial" pitchFamily="34" charset="0"/>
            </a:endParaRPr>
          </a:p>
        </p:txBody>
      </p:sp>
      <p:sp>
        <p:nvSpPr>
          <p:cNvPr id="4" name="Content Placeholder 2"/>
          <p:cNvSpPr txBox="1">
            <a:spLocks/>
          </p:cNvSpPr>
          <p:nvPr/>
        </p:nvSpPr>
        <p:spPr>
          <a:xfrm>
            <a:off x="428846" y="1554125"/>
            <a:ext cx="8229600" cy="496363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lnSpc>
                <a:spcPct val="110000"/>
              </a:lnSpc>
            </a:pPr>
            <a:r>
              <a:rPr lang="en-US" sz="1800" b="1" u="sng" dirty="0" smtClean="0">
                <a:latin typeface="Arial" pitchFamily="34" charset="0"/>
                <a:cs typeface="Arial" pitchFamily="34" charset="0"/>
              </a:rPr>
              <a:t>Procedures </a:t>
            </a:r>
            <a:r>
              <a:rPr lang="en-US" sz="1800" b="1" u="sng" dirty="0">
                <a:latin typeface="Arial" pitchFamily="34" charset="0"/>
                <a:cs typeface="Arial" pitchFamily="34" charset="0"/>
              </a:rPr>
              <a:t>for Local </a:t>
            </a:r>
            <a:r>
              <a:rPr lang="en-US" sz="1800" b="1" u="sng" dirty="0" smtClean="0">
                <a:latin typeface="Arial" pitchFamily="34" charset="0"/>
                <a:cs typeface="Arial" pitchFamily="34" charset="0"/>
              </a:rPr>
              <a:t>manufacturers/Importers</a:t>
            </a:r>
          </a:p>
          <a:p>
            <a:pPr marL="342900" indent="-342900" algn="just">
              <a:lnSpc>
                <a:spcPct val="120000"/>
              </a:lnSpc>
              <a:buFont typeface="Arial" pitchFamily="34" charset="0"/>
              <a:buChar char="•"/>
            </a:pPr>
            <a:r>
              <a:rPr lang="en-US" sz="1800" dirty="0" smtClean="0">
                <a:latin typeface="Arial" pitchFamily="34" charset="0"/>
                <a:cs typeface="Arial" pitchFamily="34" charset="0"/>
              </a:rPr>
              <a:t>To </a:t>
            </a:r>
            <a:r>
              <a:rPr lang="en-US" sz="1800" dirty="0">
                <a:latin typeface="Arial" pitchFamily="34" charset="0"/>
                <a:cs typeface="Arial" pitchFamily="34" charset="0"/>
              </a:rPr>
              <a:t>be registered at MRA Customs </a:t>
            </a:r>
            <a:r>
              <a:rPr lang="en-US" sz="1800" dirty="0" smtClean="0">
                <a:latin typeface="Arial" pitchFamily="34" charset="0"/>
                <a:cs typeface="Arial" pitchFamily="34" charset="0"/>
              </a:rPr>
              <a:t>as:</a:t>
            </a:r>
          </a:p>
          <a:p>
            <a:pPr marL="800100" lvl="1" indent="-342900" algn="just">
              <a:lnSpc>
                <a:spcPct val="120000"/>
              </a:lnSpc>
              <a:buFont typeface="Wingdings" pitchFamily="2" charset="2"/>
              <a:buChar char="Ø"/>
            </a:pPr>
            <a:r>
              <a:rPr lang="en-US" sz="1800" dirty="0">
                <a:latin typeface="Arial" pitchFamily="34" charset="0"/>
                <a:cs typeface="Arial" pitchFamily="34" charset="0"/>
                <a:hlinkClick r:id="rId2" action="ppaction://hlinkfile"/>
              </a:rPr>
              <a:t>Economic Operator</a:t>
            </a:r>
            <a:endParaRPr lang="en-US" sz="1800" dirty="0">
              <a:latin typeface="Arial" pitchFamily="34" charset="0"/>
              <a:cs typeface="Arial" pitchFamily="34" charset="0"/>
            </a:endParaRPr>
          </a:p>
          <a:p>
            <a:pPr marL="800100" lvl="1" indent="-342900" algn="just">
              <a:lnSpc>
                <a:spcPct val="120000"/>
              </a:lnSpc>
              <a:buFont typeface="Wingdings" pitchFamily="2" charset="2"/>
              <a:buChar char="Ø"/>
            </a:pPr>
            <a:r>
              <a:rPr lang="en-US" sz="1800" dirty="0">
                <a:latin typeface="Arial" pitchFamily="34" charset="0"/>
                <a:cs typeface="Arial" pitchFamily="34" charset="0"/>
                <a:hlinkClick r:id="rId3" action="ppaction://hlinkfile"/>
              </a:rPr>
              <a:t>Excise Operator.</a:t>
            </a:r>
            <a:endParaRPr lang="en-US" sz="1800" dirty="0">
              <a:latin typeface="Arial" pitchFamily="34" charset="0"/>
              <a:cs typeface="Arial" pitchFamily="34" charset="0"/>
            </a:endParaRPr>
          </a:p>
          <a:p>
            <a:pPr marL="342900" lvl="0" indent="-342900" algn="just">
              <a:lnSpc>
                <a:spcPct val="120000"/>
              </a:lnSpc>
              <a:buFont typeface="Arial" pitchFamily="34" charset="0"/>
              <a:buChar char="•"/>
            </a:pPr>
            <a:r>
              <a:rPr lang="en-US" sz="1800" dirty="0">
                <a:latin typeface="Arial" pitchFamily="34" charset="0"/>
                <a:cs typeface="Arial" pitchFamily="34" charset="0"/>
              </a:rPr>
              <a:t>To apply for Part I </a:t>
            </a:r>
            <a:r>
              <a:rPr lang="en-US" sz="1800" dirty="0" err="1">
                <a:latin typeface="Arial" pitchFamily="34" charset="0"/>
                <a:cs typeface="Arial" pitchFamily="34" charset="0"/>
              </a:rPr>
              <a:t>Licence</a:t>
            </a:r>
            <a:r>
              <a:rPr lang="en-US" sz="1800" dirty="0">
                <a:latin typeface="Arial" pitchFamily="34" charset="0"/>
                <a:cs typeface="Arial" pitchFamily="34" charset="0"/>
              </a:rPr>
              <a:t> of </a:t>
            </a:r>
            <a:r>
              <a:rPr lang="en-US" sz="1800" dirty="0">
                <a:latin typeface="Arial" pitchFamily="34" charset="0"/>
                <a:cs typeface="Arial" pitchFamily="34" charset="0"/>
                <a:hlinkClick r:id="rId4" action="ppaction://hlinkfile"/>
              </a:rPr>
              <a:t>“</a:t>
            </a:r>
            <a:r>
              <a:rPr lang="en-US" sz="1800" dirty="0">
                <a:solidFill>
                  <a:srgbClr val="FF0000"/>
                </a:solidFill>
                <a:latin typeface="Arial" pitchFamily="34" charset="0"/>
                <a:cs typeface="Arial" pitchFamily="34" charset="0"/>
                <a:hlinkClick r:id="rId4" action="ppaction://hlinkfile"/>
              </a:rPr>
              <a:t>Importer or manufacturer of sugar sweetened </a:t>
            </a:r>
            <a:r>
              <a:rPr lang="en-US" sz="1800" dirty="0" smtClean="0">
                <a:solidFill>
                  <a:srgbClr val="FF0000"/>
                </a:solidFill>
                <a:latin typeface="Arial" pitchFamily="34" charset="0"/>
                <a:cs typeface="Arial" pitchFamily="34" charset="0"/>
                <a:hlinkClick r:id="rId4" action="ppaction://hlinkfile"/>
              </a:rPr>
              <a:t>products</a:t>
            </a:r>
            <a:r>
              <a:rPr lang="en-US" sz="1800" dirty="0" smtClean="0">
                <a:latin typeface="Arial" pitchFamily="34" charset="0"/>
                <a:cs typeface="Arial" pitchFamily="34" charset="0"/>
                <a:hlinkClick r:id="rId4" action="ppaction://hlinkfile"/>
              </a:rPr>
              <a:t>” </a:t>
            </a:r>
            <a:endParaRPr lang="en-US" sz="1800" dirty="0" smtClean="0">
              <a:latin typeface="Arial" pitchFamily="34" charset="0"/>
              <a:cs typeface="Arial" pitchFamily="34" charset="0"/>
            </a:endParaRPr>
          </a:p>
          <a:p>
            <a:pPr marL="342900" lvl="0" indent="-342900" algn="just">
              <a:lnSpc>
                <a:spcPct val="120000"/>
              </a:lnSpc>
              <a:buFont typeface="Arial" pitchFamily="34" charset="0"/>
              <a:buChar char="•"/>
            </a:pPr>
            <a:r>
              <a:rPr lang="en-US" sz="1800" dirty="0" smtClean="0">
                <a:latin typeface="Arial" pitchFamily="34" charset="0"/>
                <a:cs typeface="Arial" pitchFamily="34" charset="0"/>
              </a:rPr>
              <a:t>Manufacturers need to apply through National Electronic Licensing System (NELS)</a:t>
            </a:r>
          </a:p>
          <a:p>
            <a:pPr marL="342900" lvl="0" indent="-342900" algn="just">
              <a:lnSpc>
                <a:spcPct val="120000"/>
              </a:lnSpc>
              <a:buFont typeface="Arial" pitchFamily="34" charset="0"/>
              <a:buChar char="•"/>
            </a:pPr>
            <a:r>
              <a:rPr lang="en-US" sz="1800" dirty="0" smtClean="0">
                <a:latin typeface="Arial" pitchFamily="34" charset="0"/>
                <a:cs typeface="Arial" pitchFamily="34" charset="0"/>
              </a:rPr>
              <a:t>Importers only may apply manually.</a:t>
            </a:r>
          </a:p>
          <a:p>
            <a:pPr algn="l"/>
            <a:endParaRPr lang="en-US" sz="1600" b="1" u="sng" dirty="0" smtClean="0">
              <a:latin typeface="Arial" pitchFamily="34" charset="0"/>
              <a:cs typeface="Arial" pitchFamily="34" charset="0"/>
            </a:endParaRPr>
          </a:p>
          <a:p>
            <a:endParaRPr lang="en-US" sz="1600" b="1" u="sng" dirty="0">
              <a:latin typeface="Arial" pitchFamily="34" charset="0"/>
              <a:cs typeface="Arial" pitchFamily="34" charset="0"/>
            </a:endParaRPr>
          </a:p>
          <a:p>
            <a:endParaRPr lang="en-US" sz="1600" b="1" u="sng" dirty="0" smtClean="0">
              <a:latin typeface="Arial" pitchFamily="34" charset="0"/>
              <a:cs typeface="Arial" pitchFamily="34" charset="0"/>
            </a:endParaRPr>
          </a:p>
          <a:p>
            <a:endParaRPr lang="en-US" sz="1600" b="1" u="sng" dirty="0" smtClean="0">
              <a:latin typeface="Arial" pitchFamily="34" charset="0"/>
              <a:cs typeface="Arial" pitchFamily="34" charset="0"/>
            </a:endParaRPr>
          </a:p>
        </p:txBody>
      </p:sp>
    </p:spTree>
    <p:extLst>
      <p:ext uri="{BB962C8B-B14F-4D97-AF65-F5344CB8AC3E}">
        <p14:creationId xmlns:p14="http://schemas.microsoft.com/office/powerpoint/2010/main" val="4129165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p:cNvSpPr>
          <p:nvPr/>
        </p:nvSpPr>
        <p:spPr>
          <a:xfrm>
            <a:off x="4019108" y="205565"/>
            <a:ext cx="4997302" cy="666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00000"/>
              </a:lnSpc>
            </a:pPr>
            <a:r>
              <a:rPr lang="en-US" sz="2500" b="1" dirty="0" smtClean="0">
                <a:solidFill>
                  <a:schemeClr val="bg1"/>
                </a:solidFill>
                <a:latin typeface="Arial" pitchFamily="34" charset="0"/>
                <a:cs typeface="Arial" pitchFamily="34" charset="0"/>
              </a:rPr>
              <a:t> Local Manufacturers/Importers</a:t>
            </a:r>
            <a:endParaRPr lang="en-US" sz="2500" b="1" dirty="0">
              <a:solidFill>
                <a:schemeClr val="bg1"/>
              </a:solidFill>
              <a:latin typeface="Arial" pitchFamily="34" charset="0"/>
              <a:cs typeface="Arial" pitchFamily="34" charset="0"/>
            </a:endParaRPr>
          </a:p>
        </p:txBody>
      </p:sp>
      <p:sp>
        <p:nvSpPr>
          <p:cNvPr id="4" name="Content Placeholder 2"/>
          <p:cNvSpPr txBox="1">
            <a:spLocks/>
          </p:cNvSpPr>
          <p:nvPr/>
        </p:nvSpPr>
        <p:spPr>
          <a:xfrm>
            <a:off x="428846" y="1554125"/>
            <a:ext cx="8229600" cy="496363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l"/>
            <a:endParaRPr lang="en-US" sz="1600" b="1" u="sng" dirty="0" smtClean="0">
              <a:latin typeface="Arial" pitchFamily="34" charset="0"/>
              <a:cs typeface="Arial" pitchFamily="34" charset="0"/>
            </a:endParaRPr>
          </a:p>
          <a:p>
            <a:pPr marL="342900" lvl="0" indent="-342900" algn="just">
              <a:lnSpc>
                <a:spcPct val="120000"/>
              </a:lnSpc>
              <a:buFont typeface="Arial" pitchFamily="34" charset="0"/>
              <a:buChar char="•"/>
            </a:pPr>
            <a:r>
              <a:rPr lang="en-US" sz="1600" dirty="0" smtClean="0">
                <a:latin typeface="Arial" pitchFamily="34" charset="0"/>
                <a:cs typeface="Arial" pitchFamily="34" charset="0"/>
              </a:rPr>
              <a:t>Manufacturers need to submit a document certifying </a:t>
            </a:r>
            <a:r>
              <a:rPr lang="en-US" sz="1600" dirty="0">
                <a:latin typeface="Arial" pitchFamily="34" charset="0"/>
                <a:cs typeface="Arial" pitchFamily="34" charset="0"/>
              </a:rPr>
              <a:t>the </a:t>
            </a:r>
            <a:r>
              <a:rPr lang="en-US" sz="1600" dirty="0" smtClean="0">
                <a:latin typeface="Arial" pitchFamily="34" charset="0"/>
                <a:cs typeface="Arial" pitchFamily="34" charset="0"/>
              </a:rPr>
              <a:t>total amount of </a:t>
            </a:r>
            <a:r>
              <a:rPr lang="en-US" sz="1600" dirty="0">
                <a:latin typeface="Arial" pitchFamily="34" charset="0"/>
                <a:cs typeface="Arial" pitchFamily="34" charset="0"/>
              </a:rPr>
              <a:t>sugar in </a:t>
            </a:r>
            <a:r>
              <a:rPr lang="en-US" sz="1600" dirty="0" smtClean="0">
                <a:latin typeface="Arial" pitchFamily="34" charset="0"/>
                <a:cs typeface="Arial" pitchFamily="34" charset="0"/>
              </a:rPr>
              <a:t>grams </a:t>
            </a:r>
            <a:r>
              <a:rPr lang="en-US" sz="1600" dirty="0">
                <a:latin typeface="Arial" pitchFamily="34" charset="0"/>
                <a:cs typeface="Arial" pitchFamily="34" charset="0"/>
              </a:rPr>
              <a:t>for each Sugar Sweetened </a:t>
            </a:r>
            <a:r>
              <a:rPr lang="en-US" sz="1600" dirty="0" smtClean="0">
                <a:latin typeface="Arial" pitchFamily="34" charset="0"/>
                <a:cs typeface="Arial" pitchFamily="34" charset="0"/>
              </a:rPr>
              <a:t>Products. </a:t>
            </a:r>
          </a:p>
          <a:p>
            <a:pPr lvl="0" algn="just">
              <a:lnSpc>
                <a:spcPct val="120000"/>
              </a:lnSpc>
            </a:pPr>
            <a:r>
              <a:rPr lang="en-US" sz="1400" b="1" i="1" dirty="0" smtClean="0">
                <a:latin typeface="Arial" pitchFamily="34" charset="0"/>
                <a:cs typeface="Arial" pitchFamily="34" charset="0"/>
              </a:rPr>
              <a:t>Note: This certificate may be used for successive productions unless there is a change in the sugar content. In this case the manufacturer should forthwith notify MRA.  </a:t>
            </a:r>
          </a:p>
          <a:p>
            <a:pPr marL="342900" lvl="0" indent="-342900" algn="just">
              <a:lnSpc>
                <a:spcPct val="120000"/>
              </a:lnSpc>
              <a:buFont typeface="Arial" pitchFamily="34" charset="0"/>
              <a:buChar char="•"/>
            </a:pPr>
            <a:r>
              <a:rPr lang="en-US" sz="1600" dirty="0" smtClean="0">
                <a:latin typeface="Arial" pitchFamily="34" charset="0"/>
                <a:cs typeface="Arial" pitchFamily="34" charset="0"/>
              </a:rPr>
              <a:t>Importers need to submit a document certifying the total content </a:t>
            </a:r>
            <a:r>
              <a:rPr lang="en-US" sz="1600" dirty="0">
                <a:latin typeface="Arial" pitchFamily="34" charset="0"/>
                <a:cs typeface="Arial" pitchFamily="34" charset="0"/>
              </a:rPr>
              <a:t>of sugar for every product for each consignment </a:t>
            </a:r>
            <a:r>
              <a:rPr lang="en-US" sz="1600" i="1" dirty="0">
                <a:latin typeface="Arial" pitchFamily="34" charset="0"/>
                <a:cs typeface="Arial" pitchFamily="34" charset="0"/>
              </a:rPr>
              <a:t>(Importer)</a:t>
            </a:r>
            <a:r>
              <a:rPr lang="en-US" sz="1600" dirty="0">
                <a:latin typeface="Arial" pitchFamily="34" charset="0"/>
                <a:cs typeface="Arial" pitchFamily="34" charset="0"/>
              </a:rPr>
              <a:t>.</a:t>
            </a:r>
          </a:p>
          <a:p>
            <a:pPr lvl="0" algn="just">
              <a:lnSpc>
                <a:spcPct val="120000"/>
              </a:lnSpc>
            </a:pPr>
            <a:r>
              <a:rPr lang="en-US" sz="1600" b="1" dirty="0">
                <a:latin typeface="Arial" pitchFamily="34" charset="0"/>
                <a:cs typeface="Arial" pitchFamily="34" charset="0"/>
              </a:rPr>
              <a:t>Note:</a:t>
            </a:r>
            <a:r>
              <a:rPr lang="en-US" sz="1600" dirty="0">
                <a:latin typeface="Arial" pitchFamily="34" charset="0"/>
                <a:cs typeface="Arial" pitchFamily="34" charset="0"/>
              </a:rPr>
              <a:t> If a manufacturer has more than one premises for the manufacture of excisable goods, he needs to have one </a:t>
            </a:r>
            <a:r>
              <a:rPr lang="en-US" sz="1600" dirty="0" err="1">
                <a:latin typeface="Arial" pitchFamily="34" charset="0"/>
                <a:cs typeface="Arial" pitchFamily="34" charset="0"/>
              </a:rPr>
              <a:t>licence</a:t>
            </a:r>
            <a:r>
              <a:rPr lang="en-US" sz="1600" dirty="0">
                <a:latin typeface="Arial" pitchFamily="34" charset="0"/>
                <a:cs typeface="Arial" pitchFamily="34" charset="0"/>
              </a:rPr>
              <a:t> for </a:t>
            </a:r>
            <a:r>
              <a:rPr lang="en-US" sz="1600" b="1" dirty="0">
                <a:latin typeface="Arial" pitchFamily="34" charset="0"/>
                <a:cs typeface="Arial" pitchFamily="34" charset="0"/>
              </a:rPr>
              <a:t>each</a:t>
            </a:r>
            <a:r>
              <a:rPr lang="en-US" sz="1600" dirty="0">
                <a:latin typeface="Arial" pitchFamily="34" charset="0"/>
                <a:cs typeface="Arial" pitchFamily="34" charset="0"/>
              </a:rPr>
              <a:t> premises.</a:t>
            </a:r>
            <a:endParaRPr lang="en-US" sz="1600" b="1" dirty="0">
              <a:latin typeface="Arial" pitchFamily="34" charset="0"/>
              <a:cs typeface="Arial" pitchFamily="34" charset="0"/>
            </a:endParaRPr>
          </a:p>
          <a:p>
            <a:endParaRPr lang="en-US" sz="1600" b="1" u="sng" dirty="0">
              <a:latin typeface="Arial" pitchFamily="34" charset="0"/>
              <a:cs typeface="Arial" pitchFamily="34" charset="0"/>
            </a:endParaRPr>
          </a:p>
          <a:p>
            <a:endParaRPr lang="en-US" sz="1600" b="1" u="sng" dirty="0" smtClean="0">
              <a:latin typeface="Arial" pitchFamily="34" charset="0"/>
              <a:cs typeface="Arial" pitchFamily="34" charset="0"/>
            </a:endParaRPr>
          </a:p>
          <a:p>
            <a:endParaRPr lang="en-US" sz="1600" b="1" u="sng" dirty="0" smtClean="0">
              <a:latin typeface="Arial" pitchFamily="34" charset="0"/>
              <a:cs typeface="Arial" pitchFamily="34" charset="0"/>
            </a:endParaRPr>
          </a:p>
        </p:txBody>
      </p:sp>
    </p:spTree>
    <p:extLst>
      <p:ext uri="{BB962C8B-B14F-4D97-AF65-F5344CB8AC3E}">
        <p14:creationId xmlns:p14="http://schemas.microsoft.com/office/powerpoint/2010/main" val="1646034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 MRA PPT Prez">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New MRA PPT Prez" id="{A4D3C90D-22C0-A74F-893C-EC654907CAA8}" vid="{1CA31E6B-A247-F748-BDF3-59DBB0EF1EE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New MRA PPT Prez" id="{A4D3C90D-22C0-A74F-893C-EC654907CAA8}" vid="{1695040D-3662-6E43-BDE0-9FB6349E4F44}"/>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New MRA PPT Prez</Template>
  <TotalTime>2294</TotalTime>
  <Words>1250</Words>
  <Application>Microsoft Office PowerPoint</Application>
  <PresentationFormat>On-screen Show (4:3)</PresentationFormat>
  <Paragraphs>208</Paragraphs>
  <Slides>20</Slides>
  <Notes>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New MRA PPT Prez</vt:lpstr>
      <vt:lpstr>Custom Design</vt:lpstr>
      <vt:lpstr>2_Custom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Mehraj</dc:creator>
  <cp:lastModifiedBy>Rajgupta Ramnarain</cp:lastModifiedBy>
  <cp:revision>322</cp:revision>
  <cp:lastPrinted>2019-10-08T05:05:09Z</cp:lastPrinted>
  <dcterms:created xsi:type="dcterms:W3CDTF">2017-06-20T09:54:16Z</dcterms:created>
  <dcterms:modified xsi:type="dcterms:W3CDTF">2022-02-21T11:57:58Z</dcterms:modified>
</cp:coreProperties>
</file>