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57" r:id="rId3"/>
    <p:sldId id="258" r:id="rId4"/>
    <p:sldId id="281" r:id="rId5"/>
    <p:sldId id="303" r:id="rId6"/>
    <p:sldId id="297" r:id="rId7"/>
    <p:sldId id="299" r:id="rId8"/>
    <p:sldId id="301" r:id="rId9"/>
    <p:sldId id="305" r:id="rId10"/>
    <p:sldId id="300" r:id="rId11"/>
    <p:sldId id="302" r:id="rId12"/>
    <p:sldId id="304" r:id="rId13"/>
    <p:sldId id="306" r:id="rId14"/>
    <p:sldId id="307" r:id="rId15"/>
    <p:sldId id="308" r:id="rId16"/>
    <p:sldId id="309" r:id="rId17"/>
    <p:sldId id="280" r:id="rId18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42" autoAdjust="0"/>
  </p:normalViewPr>
  <p:slideViewPr>
    <p:cSldViewPr>
      <p:cViewPr>
        <p:scale>
          <a:sx n="84" d="100"/>
          <a:sy n="84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41" cy="4936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98" y="0"/>
            <a:ext cx="2919441" cy="4936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99A5B-8F3B-4899-B5E3-5C16336AB129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0976"/>
            <a:ext cx="2919441" cy="4936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98" y="9370976"/>
            <a:ext cx="2919441" cy="4936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8A42D-E8CF-4B97-A868-E11B10A98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2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6D957-16F7-478D-B7B7-229FE2E9582B}" type="datetimeFigureOut">
              <a:rPr lang="en-GB" smtClean="0"/>
              <a:t>05/08/2015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B8629-7655-4C4F-AF65-219BC329F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512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B8629-7655-4C4F-AF65-219BC329F46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983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B8629-7655-4C4F-AF65-219BC329F46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572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B8629-7655-4C4F-AF65-219BC329F46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572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B8629-7655-4C4F-AF65-219BC329F46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572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B8629-7655-4C4F-AF65-219BC329F46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709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B8629-7655-4C4F-AF65-219BC329F46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693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B8629-7655-4C4F-AF65-219BC329F46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572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B8629-7655-4C4F-AF65-219BC329F46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572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B8629-7655-4C4F-AF65-219BC329F46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572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B8629-7655-4C4F-AF65-219BC329F46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572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Deferment </a:t>
            </a:r>
            <a:r>
              <a:rPr lang="en-US" b="1" dirty="0" smtClean="0"/>
              <a:t>Limit</a:t>
            </a:r>
            <a:endParaRPr lang="en-US" b="1" dirty="0" smtClean="0"/>
          </a:p>
          <a:p>
            <a:r>
              <a:rPr lang="en-US" dirty="0" smtClean="0"/>
              <a:t>If traders exceed the amount specified in their security, they will be required to submit a fresh security to cover the duty and taxes involved. The previous security will be repealed and the new one will be applied and will be valid for a period of one year. </a:t>
            </a:r>
          </a:p>
          <a:p>
            <a:endParaRPr lang="en-US" dirty="0" smtClean="0"/>
          </a:p>
          <a:p>
            <a:r>
              <a:rPr lang="en-US" dirty="0" smtClean="0"/>
              <a:t>In case the trader fails to submit a new security, his/her deferment facility may be terminated. As a precautionary measure, traders have to set the amount for the security at a maximum amount that is sufficient to cover all deferred charges that are likely to occur in any given month.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B8629-7655-4C4F-AF65-219BC329F46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572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B8629-7655-4C4F-AF65-219BC329F46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572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B8629-7655-4C4F-AF65-219BC329F46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572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10A5-3D4E-4286-A394-89485DB97808}" type="datetimeFigureOut">
              <a:rPr lang="en-GB" smtClean="0"/>
              <a:t>05/08/2015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2498-DC88-4A6D-ABA5-FFA82CF75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0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10A5-3D4E-4286-A394-89485DB97808}" type="datetimeFigureOut">
              <a:rPr lang="en-GB" smtClean="0"/>
              <a:t>05/08/2015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2498-DC88-4A6D-ABA5-FFA82CF75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53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10A5-3D4E-4286-A394-89485DB97808}" type="datetimeFigureOut">
              <a:rPr lang="en-GB" smtClean="0"/>
              <a:t>05/08/2015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2498-DC88-4A6D-ABA5-FFA82CF75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211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3789-25C2-4B08-867A-CB7525F51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79E3-5846-453B-BB5D-DBE1F1A2A9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8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3789-25C2-4B08-867A-CB7525F51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79E3-5846-453B-BB5D-DBE1F1A2A9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773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3789-25C2-4B08-867A-CB7525F51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79E3-5846-453B-BB5D-DBE1F1A2A9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77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3789-25C2-4B08-867A-CB7525F51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79E3-5846-453B-BB5D-DBE1F1A2A9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96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3789-25C2-4B08-867A-CB7525F51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79E3-5846-453B-BB5D-DBE1F1A2A9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04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3789-25C2-4B08-867A-CB7525F51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79E3-5846-453B-BB5D-DBE1F1A2A9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34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3789-25C2-4B08-867A-CB7525F51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79E3-5846-453B-BB5D-DBE1F1A2A9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12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3789-25C2-4B08-867A-CB7525F51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79E3-5846-453B-BB5D-DBE1F1A2A9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0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10A5-3D4E-4286-A394-89485DB97808}" type="datetimeFigureOut">
              <a:rPr lang="en-GB" smtClean="0"/>
              <a:t>05/08/2015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2498-DC88-4A6D-ABA5-FFA82CF75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50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3789-25C2-4B08-867A-CB7525F51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79E3-5846-453B-BB5D-DBE1F1A2A9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41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3789-25C2-4B08-867A-CB7525F51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79E3-5846-453B-BB5D-DBE1F1A2A9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35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3789-25C2-4B08-867A-CB7525F51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79E3-5846-453B-BB5D-DBE1F1A2A9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3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10A5-3D4E-4286-A394-89485DB97808}" type="datetimeFigureOut">
              <a:rPr lang="en-GB" smtClean="0"/>
              <a:t>05/08/2015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2498-DC88-4A6D-ABA5-FFA82CF75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38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10A5-3D4E-4286-A394-89485DB97808}" type="datetimeFigureOut">
              <a:rPr lang="en-GB" smtClean="0"/>
              <a:t>05/08/2015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2498-DC88-4A6D-ABA5-FFA82CF75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91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10A5-3D4E-4286-A394-89485DB97808}" type="datetimeFigureOut">
              <a:rPr lang="en-GB" smtClean="0"/>
              <a:t>05/08/2015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2498-DC88-4A6D-ABA5-FFA82CF75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85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10A5-3D4E-4286-A394-89485DB97808}" type="datetimeFigureOut">
              <a:rPr lang="en-GB" smtClean="0"/>
              <a:t>05/08/2015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2498-DC88-4A6D-ABA5-FFA82CF75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25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10A5-3D4E-4286-A394-89485DB97808}" type="datetimeFigureOut">
              <a:rPr lang="en-GB" smtClean="0"/>
              <a:t>05/08/2015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2498-DC88-4A6D-ABA5-FFA82CF75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22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10A5-3D4E-4286-A394-89485DB97808}" type="datetimeFigureOut">
              <a:rPr lang="en-GB" smtClean="0"/>
              <a:t>05/08/2015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2498-DC88-4A6D-ABA5-FFA82CF75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51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10A5-3D4E-4286-A394-89485DB97808}" type="datetimeFigureOut">
              <a:rPr lang="en-GB" smtClean="0"/>
              <a:t>05/08/2015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2498-DC88-4A6D-ABA5-FFA82CF75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6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710A5-3D4E-4286-A394-89485DB97808}" type="datetimeFigureOut">
              <a:rPr lang="en-GB" smtClean="0"/>
              <a:t>05/08/2015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32498-DC88-4A6D-ABA5-FFA82CF75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62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63789-25C2-4B08-867A-CB7525F51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9E3-5846-453B-BB5D-DBE1F1A2A9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8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ra.mu/" TargetMode="External"/><Relationship Id="rId4" Type="http://schemas.openxmlformats.org/officeDocument/2006/relationships/hyperlink" Target="mailto:registration.customs@mra.m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www.mra.mu/" TargetMode="External"/><Relationship Id="rId4" Type="http://schemas.openxmlformats.org/officeDocument/2006/relationships/hyperlink" Target="mailto:Rajgupta.Ramnarain@mra.m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amendedPower Point Presention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72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780928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  <a:latin typeface="Futura LT Book" charset="0"/>
              </a:rPr>
              <a:t>MRA Deferred Payment </a:t>
            </a:r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  <a:latin typeface="Futura LT Book" charset="0"/>
              </a:rPr>
              <a:t>Scheme</a:t>
            </a:r>
          </a:p>
          <a:p>
            <a:pPr algn="ctr">
              <a:spcBef>
                <a:spcPts val="600"/>
              </a:spcBef>
            </a:pPr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  <a:latin typeface="Futura LT Book" charset="0"/>
              </a:rPr>
              <a:t>&amp; Web Based Customs Declarations</a:t>
            </a:r>
          </a:p>
          <a:p>
            <a:pPr algn="ctr">
              <a:spcBef>
                <a:spcPts val="600"/>
              </a:spcBef>
            </a:pPr>
            <a:endParaRPr lang="en-US" sz="4000" b="1" i="1" dirty="0" smtClean="0">
              <a:solidFill>
                <a:schemeClr val="bg2">
                  <a:lumMod val="75000"/>
                </a:schemeClr>
              </a:solidFill>
              <a:latin typeface="Futura LT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4509120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dirty="0" smtClean="0">
                <a:solidFill>
                  <a:schemeClr val="bg1">
                    <a:lumMod val="95000"/>
                  </a:schemeClr>
                </a:solidFill>
                <a:latin typeface="Futura LT Book"/>
              </a:rPr>
              <a:t>Presented by </a:t>
            </a:r>
          </a:p>
          <a:p>
            <a:pPr algn="ctr"/>
            <a:r>
              <a:rPr lang="en-GB" sz="2800" b="1" dirty="0" err="1" smtClean="0">
                <a:solidFill>
                  <a:schemeClr val="bg2">
                    <a:lumMod val="90000"/>
                  </a:schemeClr>
                </a:solidFill>
                <a:latin typeface="Futura LT Book"/>
              </a:rPr>
              <a:t>Rajendra</a:t>
            </a:r>
            <a:r>
              <a:rPr lang="en-GB" sz="2800" b="1" dirty="0" smtClean="0">
                <a:solidFill>
                  <a:schemeClr val="bg2">
                    <a:lumMod val="90000"/>
                  </a:schemeClr>
                </a:solidFill>
                <a:latin typeface="Futura LT Book"/>
              </a:rPr>
              <a:t> Gupta Ramnarain </a:t>
            </a:r>
          </a:p>
          <a:p>
            <a:pPr algn="ctr"/>
            <a:r>
              <a:rPr lang="en-GB" sz="2400" b="1" dirty="0" smtClean="0">
                <a:solidFill>
                  <a:schemeClr val="bg2">
                    <a:lumMod val="90000"/>
                  </a:schemeClr>
                </a:solidFill>
                <a:latin typeface="Futura LT Book"/>
              </a:rPr>
              <a:t>Section Head, Customs</a:t>
            </a:r>
            <a:endParaRPr lang="en-GB" sz="2400" b="1" dirty="0">
              <a:solidFill>
                <a:schemeClr val="bg2">
                  <a:lumMod val="90000"/>
                </a:schemeClr>
              </a:solidFill>
              <a:latin typeface="Futura LT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7927" y="613394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 smtClean="0">
                <a:solidFill>
                  <a:schemeClr val="bg1"/>
                </a:solidFill>
                <a:latin typeface="Futura LT Book" charset="0"/>
              </a:rPr>
              <a:t>05 August 2015</a:t>
            </a:r>
            <a:endParaRPr lang="en-US" kern="0" dirty="0">
              <a:solidFill>
                <a:schemeClr val="bg1"/>
              </a:solidFill>
              <a:latin typeface="Futura LT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67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5" descr="Power Point Presention-2.jpg                                   006B016C&#10;Macintosh HDD                  C4D31E22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9159876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16"/>
          <p:cNvSpPr>
            <a:spLocks noChangeArrowheads="1"/>
          </p:cNvSpPr>
          <p:nvPr/>
        </p:nvSpPr>
        <p:spPr bwMode="auto">
          <a:xfrm>
            <a:off x="1043608" y="260648"/>
            <a:ext cx="7757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GB" sz="3600" b="1" dirty="0" smtClean="0">
                <a:solidFill>
                  <a:schemeClr val="bg1"/>
                </a:solidFill>
                <a:latin typeface="Century Gothic" pitchFamily="34" charset="0"/>
              </a:rPr>
              <a:t>Application procedures</a:t>
            </a:r>
            <a:endParaRPr lang="en-GB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340" name="Content Placeholder 1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256584"/>
          </a:xfrm>
        </p:spPr>
        <p:txBody>
          <a:bodyPr>
            <a:normAutofit/>
          </a:bodyPr>
          <a:lstStyle/>
          <a:p>
            <a:pPr marL="627063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2800" b="1" dirty="0" smtClean="0"/>
              <a:t>Fill in Application form:</a:t>
            </a:r>
          </a:p>
          <a:p>
            <a:pPr marL="1027113" lvl="1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“Application </a:t>
            </a:r>
            <a:r>
              <a:rPr lang="en-US" dirty="0"/>
              <a:t>for registration under the Deferred Payment Scheme” (MRA/CUS/TFCC/REG/DPS) </a:t>
            </a:r>
            <a:endParaRPr lang="en-US" dirty="0" smtClean="0"/>
          </a:p>
          <a:p>
            <a:pPr marL="1027113" lvl="1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Available on </a:t>
            </a:r>
            <a:r>
              <a:rPr lang="en-US" dirty="0"/>
              <a:t>MRA </a:t>
            </a:r>
            <a:r>
              <a:rPr lang="en-US" dirty="0" smtClean="0"/>
              <a:t>website</a:t>
            </a:r>
          </a:p>
          <a:p>
            <a:pPr marL="627063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2800" b="1" dirty="0" smtClean="0"/>
              <a:t>Supporting documents required:</a:t>
            </a:r>
            <a:endParaRPr lang="en-US" sz="2800" b="1" dirty="0"/>
          </a:p>
          <a:p>
            <a:pPr marL="1027113" lvl="1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SME/VAT </a:t>
            </a:r>
            <a:r>
              <a:rPr lang="en-US" dirty="0"/>
              <a:t>Registration Certificate </a:t>
            </a:r>
          </a:p>
          <a:p>
            <a:pPr marL="1027113" lvl="1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Certificate </a:t>
            </a:r>
            <a:r>
              <a:rPr lang="en-US" dirty="0"/>
              <a:t>of Incorporation (for companies)</a:t>
            </a:r>
          </a:p>
          <a:p>
            <a:pPr marL="1027113" lvl="1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Director’s </a:t>
            </a:r>
            <a:r>
              <a:rPr lang="en-US" dirty="0"/>
              <a:t>Certificate issued by Registrar of Companies.</a:t>
            </a:r>
          </a:p>
          <a:p>
            <a:pPr marL="519113" indent="-4064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2800" b="1" dirty="0"/>
              <a:t>Submit to TFCC, Custom </a:t>
            </a:r>
            <a:r>
              <a:rPr lang="en-US" sz="2800" b="1" dirty="0" smtClean="0"/>
              <a:t>House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5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5" descr="Power Point Presention-2.jpg                                   006B016C&#10;Macintosh HDD                  C4D31E22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9159876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16"/>
          <p:cNvSpPr>
            <a:spLocks noChangeArrowheads="1"/>
          </p:cNvSpPr>
          <p:nvPr/>
        </p:nvSpPr>
        <p:spPr bwMode="auto">
          <a:xfrm>
            <a:off x="1043608" y="260648"/>
            <a:ext cx="7757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GB" sz="3600" b="1" dirty="0" smtClean="0">
                <a:solidFill>
                  <a:schemeClr val="bg1"/>
                </a:solidFill>
                <a:latin typeface="Century Gothic" pitchFamily="34" charset="0"/>
              </a:rPr>
              <a:t>Prior registration as importer</a:t>
            </a:r>
            <a:endParaRPr lang="en-GB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340" name="Content Placeholder 1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4968552"/>
          </a:xfrm>
        </p:spPr>
        <p:txBody>
          <a:bodyPr>
            <a:normAutofit/>
          </a:bodyPr>
          <a:lstStyle/>
          <a:p>
            <a:pPr marL="627063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sz="2800" b="1" dirty="0" smtClean="0"/>
              <a:t>Applicants who are </a:t>
            </a:r>
            <a:r>
              <a:rPr lang="en-US" sz="2800" b="1" dirty="0"/>
              <a:t>not registered as </a:t>
            </a:r>
            <a:r>
              <a:rPr lang="en-US" sz="2800" b="1" dirty="0" smtClean="0"/>
              <a:t>importer at MRA:</a:t>
            </a:r>
          </a:p>
          <a:p>
            <a:pPr marL="1027113" lvl="1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Fill in </a:t>
            </a:r>
            <a:r>
              <a:rPr lang="en-US" sz="2400" dirty="0"/>
              <a:t>application form  (MRA/CUS/TFCC/REG/EO + EO01</a:t>
            </a:r>
            <a:r>
              <a:rPr lang="en-US" sz="2400" dirty="0" smtClean="0"/>
              <a:t>)</a:t>
            </a:r>
          </a:p>
          <a:p>
            <a:pPr marL="1027113" lvl="1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Available on the MRA website </a:t>
            </a:r>
          </a:p>
          <a:p>
            <a:pPr marL="627063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sz="2800" b="1" dirty="0" smtClean="0"/>
              <a:t>Documents required for registration:</a:t>
            </a:r>
          </a:p>
          <a:p>
            <a:pPr marL="1027113" lvl="1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/>
              <a:t>Business Registration Card</a:t>
            </a:r>
          </a:p>
          <a:p>
            <a:pPr marL="1027113" lvl="1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/>
              <a:t>TAN/VAT Certificate</a:t>
            </a:r>
          </a:p>
          <a:p>
            <a:pPr marL="1027113" lvl="1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/>
              <a:t>NIC of applicant/ representative in case of company</a:t>
            </a:r>
          </a:p>
          <a:p>
            <a:pPr marL="1027113" lvl="1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Invoice</a:t>
            </a:r>
            <a:endParaRPr lang="en-US" sz="2400" dirty="0"/>
          </a:p>
          <a:p>
            <a:pPr marL="1027113" lvl="1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/>
              <a:t>Bill of lading</a:t>
            </a:r>
          </a:p>
          <a:p>
            <a:pPr marL="169863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2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5" descr="Power Point Presention-2.jpg                                   006B016C&#10;Macintosh HDD                  C4D31E22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9159876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16"/>
          <p:cNvSpPr>
            <a:spLocks noChangeArrowheads="1"/>
          </p:cNvSpPr>
          <p:nvPr/>
        </p:nvSpPr>
        <p:spPr bwMode="auto">
          <a:xfrm>
            <a:off x="1043608" y="260648"/>
            <a:ext cx="7757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GB" sz="3600" b="1" dirty="0" smtClean="0">
                <a:solidFill>
                  <a:schemeClr val="bg1"/>
                </a:solidFill>
                <a:latin typeface="Century Gothic" pitchFamily="34" charset="0"/>
              </a:rPr>
              <a:t>Further information</a:t>
            </a:r>
            <a:endParaRPr lang="en-GB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340" name="Content Placeholder 1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4968552"/>
          </a:xfrm>
        </p:spPr>
        <p:txBody>
          <a:bodyPr>
            <a:normAutofit/>
          </a:bodyPr>
          <a:lstStyle/>
          <a:p>
            <a:pPr marL="627063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en-US" sz="2800" b="1" dirty="0" smtClean="0"/>
              <a:t>Contact: </a:t>
            </a:r>
            <a:r>
              <a:rPr lang="en-US" sz="2800" dirty="0" smtClean="0"/>
              <a:t>Registration Unit</a:t>
            </a:r>
            <a:r>
              <a:rPr lang="en-US" sz="2800" dirty="0"/>
              <a:t>, Trade Facilitation and Customs Cooperation </a:t>
            </a:r>
            <a:r>
              <a:rPr lang="en-US" sz="2800" dirty="0" smtClean="0"/>
              <a:t>(TFCC) Section</a:t>
            </a:r>
          </a:p>
          <a:p>
            <a:pPr marL="1252538" indent="-225425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800" dirty="0" smtClean="0"/>
              <a:t>Custom </a:t>
            </a:r>
            <a:r>
              <a:rPr lang="en-US" sz="2800" dirty="0"/>
              <a:t>House, </a:t>
            </a:r>
            <a:r>
              <a:rPr lang="en-US" sz="2800" dirty="0" err="1"/>
              <a:t>Mer</a:t>
            </a:r>
            <a:r>
              <a:rPr lang="en-US" sz="2800" dirty="0"/>
              <a:t> Rouge, Port-Louis</a:t>
            </a:r>
          </a:p>
          <a:p>
            <a:pPr marL="1252538" indent="-225425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800" dirty="0"/>
              <a:t>Tel: 2020500 (Ext.2202)  </a:t>
            </a:r>
          </a:p>
          <a:p>
            <a:pPr marL="1252538" indent="-225425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800" dirty="0"/>
              <a:t>Fax: 2167784  </a:t>
            </a:r>
          </a:p>
          <a:p>
            <a:pPr marL="1252538" indent="-225425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800" dirty="0"/>
              <a:t>Email: </a:t>
            </a:r>
            <a:r>
              <a:rPr lang="en-US" sz="2800" dirty="0" smtClean="0">
                <a:hlinkClick r:id="rId4"/>
              </a:rPr>
              <a:t>registration.customs@mra.mu</a:t>
            </a:r>
            <a:endParaRPr lang="en-US" sz="2800" dirty="0" smtClean="0"/>
          </a:p>
          <a:p>
            <a:pPr marL="627063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en-US" sz="2800" b="1" dirty="0" smtClean="0"/>
              <a:t>Or </a:t>
            </a:r>
            <a:r>
              <a:rPr lang="en-US" sz="2800" b="1" dirty="0"/>
              <a:t>visit: </a:t>
            </a:r>
            <a:r>
              <a:rPr lang="en-US" sz="2800" dirty="0"/>
              <a:t>Mauritius Revenue Authority website at </a:t>
            </a:r>
            <a:r>
              <a:rPr lang="en-US" sz="2800" dirty="0" smtClean="0">
                <a:solidFill>
                  <a:srgbClr val="FF0000"/>
                </a:solidFill>
                <a:hlinkClick r:id="rId5"/>
              </a:rPr>
              <a:t>www.mra.mu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  <a:p>
            <a:pPr marL="169863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14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 descr="Power Point Presention-2.jpg                                   006B016C&#10;Macintosh HDD                  C4D31E2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9159876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1066800"/>
            <a:ext cx="3838575" cy="5410200"/>
          </a:xfrm>
        </p:spPr>
        <p:txBody>
          <a:bodyPr>
            <a:normAutofit fontScale="92500" lnSpcReduction="20000"/>
          </a:bodyPr>
          <a:lstStyle/>
          <a:p>
            <a:pPr marL="463550" indent="-4064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800" b="1" dirty="0"/>
              <a:t>A web application hosted on the MNS web portal </a:t>
            </a:r>
          </a:p>
          <a:p>
            <a:pPr marL="627063" lvl="1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Eras Medium ITC" pitchFamily="34" charset="0"/>
              </a:rPr>
              <a:t> </a:t>
            </a:r>
            <a:r>
              <a:rPr lang="en-US" dirty="0"/>
              <a:t>Accessible from anywhere</a:t>
            </a:r>
          </a:p>
          <a:p>
            <a:pPr marL="627063" lvl="1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/>
              <a:t>Used to prepare &amp; send declarations to Customs</a:t>
            </a:r>
          </a:p>
          <a:p>
            <a:pPr marL="627063" lvl="1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/>
              <a:t>Screens similar to FES but underlying technology different</a:t>
            </a:r>
          </a:p>
          <a:p>
            <a:pPr marL="627063" lvl="1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/>
              <a:t>Simple and user-friendly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</p:txBody>
      </p:sp>
      <p:sp>
        <p:nvSpPr>
          <p:cNvPr id="8196" name="Rectangle 16"/>
          <p:cNvSpPr>
            <a:spLocks noChangeArrowheads="1"/>
          </p:cNvSpPr>
          <p:nvPr/>
        </p:nvSpPr>
        <p:spPr bwMode="auto">
          <a:xfrm>
            <a:off x="1619672" y="116632"/>
            <a:ext cx="74767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Century Gothic" pitchFamily="34" charset="0"/>
              </a:rPr>
              <a:t>Web based Customs </a:t>
            </a:r>
            <a:r>
              <a:rPr lang="en-US" sz="3600" b="1" dirty="0">
                <a:solidFill>
                  <a:schemeClr val="bg1"/>
                </a:solidFill>
                <a:latin typeface="Century Gothic" pitchFamily="34" charset="0"/>
              </a:rPr>
              <a:t>Declaration</a:t>
            </a:r>
            <a:endParaRPr lang="en-US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000" b="8888"/>
          <a:stretch>
            <a:fillRect/>
          </a:stretch>
        </p:blipFill>
        <p:spPr bwMode="auto">
          <a:xfrm>
            <a:off x="0" y="1066800"/>
            <a:ext cx="5257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8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5" descr="Power Point Presention-2.jpg                                   006B016C&#10;Macintosh HDD                  C4D31E2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9159876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1196752"/>
            <a:ext cx="4724400" cy="5281836"/>
          </a:xfrm>
        </p:spPr>
        <p:txBody>
          <a:bodyPr>
            <a:normAutofit fontScale="92500" lnSpcReduction="20000"/>
          </a:bodyPr>
          <a:lstStyle/>
          <a:p>
            <a:pPr marL="519113" lvl="1" indent="-3492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600" b="1" dirty="0"/>
              <a:t>Convenient and flexible</a:t>
            </a:r>
          </a:p>
          <a:p>
            <a:pPr marL="801688" lvl="1" indent="-225425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send Customs declaration from anywhere and at anytime</a:t>
            </a:r>
          </a:p>
          <a:p>
            <a:pPr marL="801688" lvl="1" indent="-225425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At your leisure and comfort</a:t>
            </a:r>
          </a:p>
          <a:p>
            <a:pPr marL="519113" lvl="1" indent="-3492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600" b="1" dirty="0"/>
              <a:t>Reduced costs</a:t>
            </a:r>
          </a:p>
          <a:p>
            <a:pPr marL="857250" lvl="1" indent="-33813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M</a:t>
            </a:r>
            <a:r>
              <a:rPr lang="en-US" sz="2400" dirty="0"/>
              <a:t>aintenance fee</a:t>
            </a:r>
          </a:p>
          <a:p>
            <a:pPr marL="857250" lvl="1" indent="-33813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Dedicated communication links</a:t>
            </a:r>
          </a:p>
          <a:p>
            <a:pPr marL="857250" lvl="1" indent="-33813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Transport, Opportunity,  </a:t>
            </a:r>
            <a:r>
              <a:rPr lang="en-US" sz="2400" dirty="0" smtClean="0"/>
              <a:t>etc.</a:t>
            </a:r>
            <a:endParaRPr lang="en-US" sz="2400" dirty="0"/>
          </a:p>
          <a:p>
            <a:pPr marL="519113" lvl="1" indent="-3492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600" b="1" dirty="0"/>
              <a:t>Hardware / platform independent</a:t>
            </a:r>
          </a:p>
          <a:p>
            <a:pPr marL="857250" lvl="1" indent="-33813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/>
              <a:t>No compatibility issues</a:t>
            </a:r>
          </a:p>
          <a:p>
            <a:pPr marL="857250" lvl="1" indent="-33813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/>
              <a:t>Enhanced interoperability</a:t>
            </a:r>
          </a:p>
          <a:p>
            <a:pPr marL="519113" lvl="1" indent="-3492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600" b="1" dirty="0"/>
              <a:t>Accessible from a range of devices</a:t>
            </a:r>
          </a:p>
          <a:p>
            <a:pPr marL="857250" lvl="1" indent="-33813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/>
              <a:t>PCs, Laptops, Tablets</a:t>
            </a:r>
          </a:p>
          <a:p>
            <a:pPr marL="0" indent="0">
              <a:buFontTx/>
              <a:buNone/>
              <a:defRPr/>
            </a:pPr>
            <a:r>
              <a:rPr lang="en-US" sz="2400" dirty="0" smtClean="0">
                <a:latin typeface="Eras Medium ITC" pitchFamily="34" charset="0"/>
              </a:rPr>
              <a:t> </a:t>
            </a:r>
          </a:p>
          <a:p>
            <a:pPr>
              <a:buFont typeface="Courier New" pitchFamily="49" charset="0"/>
              <a:buChar char="o"/>
              <a:defRPr/>
            </a:pPr>
            <a:endParaRPr lang="en-US" sz="2400" dirty="0" smtClean="0"/>
          </a:p>
        </p:txBody>
      </p:sp>
      <p:sp>
        <p:nvSpPr>
          <p:cNvPr id="10244" name="Rectangle 16"/>
          <p:cNvSpPr>
            <a:spLocks noChangeArrowheads="1"/>
          </p:cNvSpPr>
          <p:nvPr/>
        </p:nvSpPr>
        <p:spPr bwMode="auto">
          <a:xfrm>
            <a:off x="1763688" y="381000"/>
            <a:ext cx="7332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Century Gothic" pitchFamily="34" charset="0"/>
              </a:rPr>
              <a:t>Benefits to </a:t>
            </a:r>
            <a:r>
              <a:rPr lang="en-US" sz="3600" b="1" dirty="0">
                <a:solidFill>
                  <a:schemeClr val="bg1"/>
                </a:solidFill>
                <a:latin typeface="Century Gothic" pitchFamily="34" charset="0"/>
              </a:rPr>
              <a:t>stakeholders</a:t>
            </a:r>
            <a:endParaRPr lang="en-US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" r="19711"/>
          <a:stretch>
            <a:fillRect/>
          </a:stretch>
        </p:blipFill>
        <p:spPr bwMode="auto">
          <a:xfrm>
            <a:off x="0" y="1066800"/>
            <a:ext cx="45069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5" descr="Power Point Presention-2.jpg                                   006B016C&#10;Macintosh HDD                  C4D31E2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9159876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412776"/>
            <a:ext cx="4905375" cy="5065812"/>
          </a:xfrm>
        </p:spPr>
        <p:txBody>
          <a:bodyPr/>
          <a:lstStyle/>
          <a:p>
            <a:pPr marL="519113" lvl="1" indent="-349250"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b="1" dirty="0"/>
              <a:t>Easy and automatic updates by MNS</a:t>
            </a:r>
          </a:p>
          <a:p>
            <a:pPr marL="801688" lvl="1" indent="-225425"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/>
              <a:t>No need to download.</a:t>
            </a:r>
          </a:p>
          <a:p>
            <a:pPr marL="801688" lvl="1" indent="-225425"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/>
              <a:t>Currency rate, budget measures etc.</a:t>
            </a:r>
          </a:p>
          <a:p>
            <a:pPr marL="519113" lvl="1" indent="-349250"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b="1" dirty="0"/>
              <a:t>Secure environment</a:t>
            </a:r>
          </a:p>
          <a:p>
            <a:pPr marL="801688" lvl="1" indent="-225425"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/>
              <a:t>Data </a:t>
            </a:r>
            <a:r>
              <a:rPr lang="en-US" sz="2200" dirty="0" smtClean="0"/>
              <a:t>encrypted</a:t>
            </a:r>
          </a:p>
          <a:p>
            <a:pPr marL="801688" lvl="1" indent="-225425"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2200" dirty="0"/>
          </a:p>
          <a:p>
            <a:pPr marL="519113" lvl="1" indent="-349250"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b="1" dirty="0"/>
              <a:t>No installations &amp;</a:t>
            </a:r>
            <a:r>
              <a:rPr lang="en-US" sz="2400" b="1" dirty="0" smtClean="0"/>
              <a:t> </a:t>
            </a:r>
            <a:r>
              <a:rPr lang="en-US" sz="2400" b="1" dirty="0"/>
              <a:t>configurations </a:t>
            </a:r>
            <a:r>
              <a:rPr lang="en-US" sz="2400" b="1" dirty="0" smtClean="0"/>
              <a:t>overhead</a:t>
            </a:r>
          </a:p>
          <a:p>
            <a:pPr marL="519113" lvl="1" indent="-349250"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en-US" sz="2400" b="1" dirty="0"/>
          </a:p>
          <a:p>
            <a:pPr marL="519113" lvl="1" indent="-349250"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b="1" dirty="0"/>
              <a:t>No back up hassle</a:t>
            </a:r>
          </a:p>
          <a:p>
            <a:pPr marL="519113" lvl="1" indent="-349250"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b="1" dirty="0"/>
              <a:t>Scalable</a:t>
            </a:r>
          </a:p>
          <a:p>
            <a:pPr marL="801688" lvl="1" indent="-225425"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/>
              <a:t>Easy to add more functionalities to the system</a:t>
            </a:r>
          </a:p>
          <a:p>
            <a:endParaRPr lang="en-US" sz="2400" dirty="0" smtClean="0">
              <a:latin typeface="Eras Medium ITC" pitchFamily="34" charset="0"/>
            </a:endParaRPr>
          </a:p>
          <a:p>
            <a:endParaRPr lang="en-US" sz="2400" dirty="0" smtClean="0">
              <a:latin typeface="Eras Medium ITC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n-US" sz="2400" dirty="0" smtClean="0"/>
          </a:p>
        </p:txBody>
      </p:sp>
      <p:sp>
        <p:nvSpPr>
          <p:cNvPr id="11268" name="Rectangle 16"/>
          <p:cNvSpPr>
            <a:spLocks noChangeArrowheads="1"/>
          </p:cNvSpPr>
          <p:nvPr/>
        </p:nvSpPr>
        <p:spPr bwMode="auto">
          <a:xfrm>
            <a:off x="2971800" y="381000"/>
            <a:ext cx="6124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Century Gothic" pitchFamily="34" charset="0"/>
              </a:rPr>
              <a:t>Benefits to </a:t>
            </a:r>
            <a:r>
              <a:rPr lang="en-US" sz="3600" b="1" dirty="0" smtClean="0">
                <a:solidFill>
                  <a:schemeClr val="bg1"/>
                </a:solidFill>
                <a:latin typeface="Century Gothic" pitchFamily="34" charset="0"/>
              </a:rPr>
              <a:t>stakeholders</a:t>
            </a:r>
            <a:endParaRPr lang="en-US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1269" name="Picture 2" descr="C:\My Works\EXPERT\Travels and meetings\RSG and GC Malawi 20 to 24 May 2013\Bright-Future-Sign-255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066800"/>
            <a:ext cx="4275138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78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5" descr="Power Point Presention-2.jpg                                   006B016C&#10;Macintosh HDD                  C4D31E22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15876"/>
            <a:ext cx="9159876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16"/>
          <p:cNvSpPr>
            <a:spLocks noChangeArrowheads="1"/>
          </p:cNvSpPr>
          <p:nvPr/>
        </p:nvSpPr>
        <p:spPr bwMode="auto">
          <a:xfrm>
            <a:off x="1043608" y="260648"/>
            <a:ext cx="7757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endParaRPr lang="en-GB" sz="36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340" name="Content Placeholder 1"/>
          <p:cNvSpPr>
            <a:spLocks noGrp="1"/>
          </p:cNvSpPr>
          <p:nvPr>
            <p:ph idx="1"/>
          </p:nvPr>
        </p:nvSpPr>
        <p:spPr>
          <a:xfrm>
            <a:off x="2267745" y="3421062"/>
            <a:ext cx="6624735" cy="2600226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</a:pPr>
            <a:endParaRPr lang="en-US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FontTx/>
              <a:buNone/>
            </a:pP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FontTx/>
              <a:buNone/>
            </a:pPr>
            <a:endParaRPr lang="en-US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FontTx/>
              <a:buNone/>
            </a:pP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FontTx/>
              <a:buNone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E-mail: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Rajgupta.Ramnarain@mra.mu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pPr marL="0" indent="0">
              <a:buFontTx/>
              <a:buNone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Tel: +230 202 0500 </a:t>
            </a:r>
          </a:p>
          <a:p>
            <a:pPr marL="0" indent="0">
              <a:buFontTx/>
              <a:buNone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Fax: +230 216 7601</a:t>
            </a:r>
          </a:p>
          <a:p>
            <a:pPr marL="0" indent="0">
              <a:buFontTx/>
              <a:buNone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Website: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www.mra.mu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87" y="1052736"/>
            <a:ext cx="881062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98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5" descr="Power Point Presention-2.jpg                                   006B016C&#10;Macintosh HDD                  C4D31E22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9159876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16"/>
          <p:cNvSpPr>
            <a:spLocks noChangeArrowheads="1"/>
          </p:cNvSpPr>
          <p:nvPr/>
        </p:nvSpPr>
        <p:spPr bwMode="auto">
          <a:xfrm>
            <a:off x="6588224" y="260648"/>
            <a:ext cx="22132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Century Gothic" pitchFamily="34" charset="0"/>
              </a:rPr>
              <a:t>Outline</a:t>
            </a:r>
          </a:p>
        </p:txBody>
      </p:sp>
      <p:sp>
        <p:nvSpPr>
          <p:cNvPr id="14340" name="Content Placeholder 1"/>
          <p:cNvSpPr>
            <a:spLocks noGrp="1"/>
          </p:cNvSpPr>
          <p:nvPr>
            <p:ph idx="1"/>
          </p:nvPr>
        </p:nvSpPr>
        <p:spPr>
          <a:xfrm>
            <a:off x="323528" y="1268760"/>
            <a:ext cx="4968552" cy="5112568"/>
          </a:xfrm>
        </p:spPr>
        <p:txBody>
          <a:bodyPr>
            <a:normAutofit lnSpcReduction="10000"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</a:rPr>
              <a:t>Policy decision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</a:rPr>
              <a:t>Benefits of the scheme </a:t>
            </a:r>
            <a:endParaRPr lang="en-US" sz="3000" b="1" dirty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</a:rPr>
              <a:t>Legislation </a:t>
            </a:r>
            <a:endParaRPr lang="en-US" sz="3000" b="1" dirty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</a:rPr>
              <a:t>Provision of security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3000" b="1" dirty="0">
                <a:solidFill>
                  <a:schemeClr val="tx2">
                    <a:lumMod val="50000"/>
                  </a:schemeClr>
                </a:solidFill>
              </a:rPr>
              <a:t>Payment of duties &amp; </a:t>
            </a: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</a:rPr>
              <a:t>taxes</a:t>
            </a:r>
            <a:endParaRPr lang="en-US" sz="3000" b="1" dirty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3000" b="1" dirty="0">
                <a:solidFill>
                  <a:schemeClr val="tx2">
                    <a:lumMod val="50000"/>
                  </a:schemeClr>
                </a:solidFill>
              </a:rPr>
              <a:t>Default on Payment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3000" b="1" dirty="0">
                <a:solidFill>
                  <a:schemeClr val="tx2">
                    <a:lumMod val="50000"/>
                  </a:schemeClr>
                </a:solidFill>
              </a:rPr>
              <a:t>Application </a:t>
            </a: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</a:rPr>
              <a:t>procedures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</a:rPr>
              <a:t>Web based </a:t>
            </a: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</a:rPr>
              <a:t>customs declarations</a:t>
            </a:r>
            <a:endParaRPr lang="en-US" sz="3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</p:txBody>
      </p:sp>
      <p:pic>
        <p:nvPicPr>
          <p:cNvPr id="5" name="Picture 4" descr="http://www.mauritiusrelocation.com/wp-content/uploads/2015/02/logistic-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68960"/>
            <a:ext cx="3637409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3851920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76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5" descr="Power Point Presention-2.jpg                                   006B016C&#10;Macintosh HDD                  C4D31E22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59876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16"/>
          <p:cNvSpPr>
            <a:spLocks noChangeArrowheads="1"/>
          </p:cNvSpPr>
          <p:nvPr/>
        </p:nvSpPr>
        <p:spPr bwMode="auto">
          <a:xfrm>
            <a:off x="1043608" y="260648"/>
            <a:ext cx="7757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GB" sz="3600" b="1" dirty="0" smtClean="0">
                <a:solidFill>
                  <a:schemeClr val="bg1"/>
                </a:solidFill>
                <a:latin typeface="Century Gothic" pitchFamily="34" charset="0"/>
              </a:rPr>
              <a:t>Policy decision </a:t>
            </a:r>
          </a:p>
        </p:txBody>
      </p:sp>
      <p:sp>
        <p:nvSpPr>
          <p:cNvPr id="14340" name="Content Placeholder 1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040560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/>
              <a:t>Announced by the Government in the Budget </a:t>
            </a:r>
            <a:r>
              <a:rPr lang="en-US" sz="2800" dirty="0" smtClean="0"/>
              <a:t>2015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 smtClean="0"/>
              <a:t>Aims </a:t>
            </a:r>
            <a:r>
              <a:rPr lang="en-US" sz="2800" dirty="0"/>
              <a:t>to provide a more conducive business environment and further facilitate trade in Mauritius. </a:t>
            </a:r>
            <a:endParaRPr lang="en-US" sz="28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/>
              <a:t>The scheme enables SMEs and VAT registered </a:t>
            </a:r>
            <a:r>
              <a:rPr lang="en-US" sz="2800" dirty="0" smtClean="0"/>
              <a:t>persons to </a:t>
            </a:r>
            <a:r>
              <a:rPr lang="en-US" sz="2800" dirty="0"/>
              <a:t>defer the payment of the duty, excise duty and taxes on the goods cleared at importation.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800" b="1" dirty="0" smtClean="0"/>
              <a:t>The eligible operators are: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2800" i="1" dirty="0" smtClean="0"/>
              <a:t>An </a:t>
            </a:r>
            <a:r>
              <a:rPr lang="en-US" sz="2800" i="1" dirty="0"/>
              <a:t>SME registered under the </a:t>
            </a:r>
            <a:r>
              <a:rPr lang="en-US" sz="2800" i="1" dirty="0" smtClean="0"/>
              <a:t>SMEDA Act</a:t>
            </a:r>
            <a:endParaRPr lang="en-US" sz="2800" i="1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2800" i="1" dirty="0" smtClean="0"/>
              <a:t>VAT </a:t>
            </a:r>
            <a:r>
              <a:rPr lang="en-US" sz="2800" i="1" dirty="0"/>
              <a:t>registered person under the </a:t>
            </a:r>
            <a:r>
              <a:rPr lang="en-US" sz="2800" i="1" dirty="0" smtClean="0"/>
              <a:t>VAT Act</a:t>
            </a:r>
            <a:r>
              <a:rPr lang="en-US" sz="2800" i="1" dirty="0"/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42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5" descr="Power Point Presention-2.jpg                                   006B016C&#10;Macintosh HDD                  C4D31E22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59876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16"/>
          <p:cNvSpPr>
            <a:spLocks noChangeArrowheads="1"/>
          </p:cNvSpPr>
          <p:nvPr/>
        </p:nvSpPr>
        <p:spPr bwMode="auto">
          <a:xfrm>
            <a:off x="1043608" y="260648"/>
            <a:ext cx="7757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GB" sz="3600" b="1" dirty="0" smtClean="0">
                <a:solidFill>
                  <a:schemeClr val="bg1"/>
                </a:solidFill>
                <a:latin typeface="Century Gothic" pitchFamily="34" charset="0"/>
              </a:rPr>
              <a:t>Benefits of the scheme </a:t>
            </a:r>
          </a:p>
        </p:txBody>
      </p:sp>
      <p:sp>
        <p:nvSpPr>
          <p:cNvPr id="14340" name="Content Placeholder 1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040560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2800" dirty="0" smtClean="0"/>
              <a:t>Importers opting for the scheme will be able to </a:t>
            </a:r>
            <a:r>
              <a:rPr lang="en-US" sz="2800" dirty="0"/>
              <a:t>clear goods </a:t>
            </a:r>
            <a:r>
              <a:rPr lang="en-US" sz="2800" b="1" i="1" dirty="0"/>
              <a:t>without</a:t>
            </a:r>
            <a:r>
              <a:rPr lang="en-US" sz="2800" dirty="0"/>
              <a:t> </a:t>
            </a:r>
            <a:r>
              <a:rPr lang="en-US" sz="2800" b="1" i="1" dirty="0"/>
              <a:t>paying duty and taxes </a:t>
            </a:r>
            <a:r>
              <a:rPr lang="en-US" sz="2800" dirty="0"/>
              <a:t>at time of clearance.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2800" dirty="0" smtClean="0"/>
              <a:t>The </a:t>
            </a:r>
            <a:r>
              <a:rPr lang="en-US" sz="2800" dirty="0"/>
              <a:t>scheme will allow Customs to </a:t>
            </a:r>
            <a:r>
              <a:rPr lang="en-US" sz="2800" b="1" i="1" dirty="0"/>
              <a:t>accelerate the clearance of goods</a:t>
            </a:r>
            <a:r>
              <a:rPr lang="en-US" sz="2800" dirty="0"/>
              <a:t> as it does not require payment to be made prior to initiation of clearance procedures.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2800" dirty="0" smtClean="0"/>
              <a:t>With </a:t>
            </a:r>
            <a:r>
              <a:rPr lang="en-US" sz="2800" dirty="0"/>
              <a:t>this scheme, importers can settle a month's charges with a </a:t>
            </a:r>
            <a:r>
              <a:rPr lang="en-US" sz="2800" b="1" i="1" dirty="0"/>
              <a:t>single payment</a:t>
            </a:r>
            <a:r>
              <a:rPr lang="en-US" sz="2800" dirty="0"/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1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5" descr="Power Point Presention-2.jpg                                   006B016C&#10;Macintosh HDD                  C4D31E22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9159876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16"/>
          <p:cNvSpPr>
            <a:spLocks noChangeArrowheads="1"/>
          </p:cNvSpPr>
          <p:nvPr/>
        </p:nvSpPr>
        <p:spPr bwMode="auto">
          <a:xfrm>
            <a:off x="1043608" y="260648"/>
            <a:ext cx="7757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GB" sz="3600" b="1" dirty="0" smtClean="0">
                <a:solidFill>
                  <a:schemeClr val="bg1"/>
                </a:solidFill>
                <a:latin typeface="Century Gothic" pitchFamily="34" charset="0"/>
              </a:rPr>
              <a:t>Legislation- </a:t>
            </a:r>
            <a:r>
              <a:rPr lang="en-GB" sz="3200" b="1" i="1" dirty="0" smtClean="0">
                <a:solidFill>
                  <a:schemeClr val="bg1"/>
                </a:solidFill>
                <a:latin typeface="Century Gothic" pitchFamily="34" charset="0"/>
              </a:rPr>
              <a:t>deferment period </a:t>
            </a:r>
            <a:endParaRPr lang="en-GB" sz="3600" b="1" i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340" name="Content Placeholder 1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18457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3000" b="1" dirty="0" smtClean="0"/>
              <a:t>Section 9A, Customs Act 1988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800" dirty="0" smtClean="0"/>
              <a:t>(1A) (a) Where goods are entered and cleared by an SME or a VAT registered person, the duty, excise duty and taxes on the goods cleared shall be paid –</a:t>
            </a:r>
          </a:p>
          <a:p>
            <a:pPr marL="971550" lvl="1" indent="-571500" algn="just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  <a:defRPr/>
            </a:pPr>
            <a:r>
              <a:rPr lang="en-US" dirty="0" smtClean="0"/>
              <a:t>in </a:t>
            </a:r>
            <a:r>
              <a:rPr lang="en-US" dirty="0"/>
              <a:t>the month of June, not later than 2 working days before the end of that month; and</a:t>
            </a:r>
          </a:p>
          <a:p>
            <a:pPr marL="971550" lvl="1" indent="-571500" algn="just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  <a:defRPr/>
            </a:pPr>
            <a:r>
              <a:rPr lang="en-US" dirty="0" smtClean="0"/>
              <a:t>in </a:t>
            </a:r>
            <a:r>
              <a:rPr lang="en-US" dirty="0"/>
              <a:t>any other month, not later than 7 working days after the end of that </a:t>
            </a:r>
            <a:r>
              <a:rPr lang="en-US" dirty="0" smtClean="0"/>
              <a:t>month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68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5" descr="Power Point Presention-2.jpg                                   006B016C&#10;Macintosh HDD                  C4D31E22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9159876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16"/>
          <p:cNvSpPr>
            <a:spLocks noChangeArrowheads="1"/>
          </p:cNvSpPr>
          <p:nvPr/>
        </p:nvSpPr>
        <p:spPr bwMode="auto">
          <a:xfrm>
            <a:off x="1043608" y="260648"/>
            <a:ext cx="7757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GB" sz="3600" b="1" dirty="0" smtClean="0">
                <a:solidFill>
                  <a:schemeClr val="bg1"/>
                </a:solidFill>
                <a:latin typeface="Century Gothic" pitchFamily="34" charset="0"/>
              </a:rPr>
              <a:t>Legislation- </a:t>
            </a:r>
            <a:r>
              <a:rPr lang="en-GB" sz="3200" b="1" i="1" dirty="0" smtClean="0">
                <a:solidFill>
                  <a:schemeClr val="bg1"/>
                </a:solidFill>
                <a:latin typeface="Century Gothic" pitchFamily="34" charset="0"/>
              </a:rPr>
              <a:t>conditions </a:t>
            </a:r>
            <a:endParaRPr lang="en-GB" sz="3600" b="1" i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340" name="Content Placeholder 1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18457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800" b="1" dirty="0" smtClean="0"/>
              <a:t>Section 9A, Customs Act 1988 further provides that:</a:t>
            </a:r>
          </a:p>
          <a:p>
            <a:pPr marL="688975" indent="-519113" algn="just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US" sz="2800" b="1" dirty="0" smtClean="0"/>
              <a:t>Provision of security: </a:t>
            </a:r>
            <a:r>
              <a:rPr lang="en-US" sz="2800" dirty="0" smtClean="0"/>
              <a:t>“……the </a:t>
            </a:r>
            <a:r>
              <a:rPr lang="en-US" sz="2800" dirty="0"/>
              <a:t>SME or VAT registered person gives a security, by bond, under sections 39 and 42, to cover the deferred </a:t>
            </a:r>
            <a:r>
              <a:rPr lang="en-US" sz="2800" dirty="0" smtClean="0"/>
              <a:t>payment…”</a:t>
            </a:r>
          </a:p>
          <a:p>
            <a:pPr marL="688975" indent="-519113" algn="just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US" sz="2800" b="1" dirty="0" smtClean="0"/>
              <a:t>Compliance with revenue laws: </a:t>
            </a:r>
            <a:r>
              <a:rPr lang="en-US" sz="2800" dirty="0" smtClean="0"/>
              <a:t>“….the </a:t>
            </a:r>
            <a:r>
              <a:rPr lang="en-US" sz="2800" dirty="0"/>
              <a:t>SME or VAT registered person is in compliance with the Revenue Law under the Mauritius Revenue Authority </a:t>
            </a:r>
            <a:r>
              <a:rPr lang="en-US" sz="2800" dirty="0" smtClean="0"/>
              <a:t>Act”.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800" i="1" dirty="0"/>
              <a:t>Eligible importers can opt for the deferred payment facility voluntarily but will qualify for it only if they are compliant </a:t>
            </a:r>
            <a:r>
              <a:rPr lang="en-US" sz="2800" i="1" dirty="0" smtClean="0"/>
              <a:t>with the above.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1746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5" descr="Power Point Presention-2.jpg                                   006B016C&#10;Macintosh HDD                  C4D31E22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9159876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16"/>
          <p:cNvSpPr>
            <a:spLocks noChangeArrowheads="1"/>
          </p:cNvSpPr>
          <p:nvPr/>
        </p:nvSpPr>
        <p:spPr bwMode="auto">
          <a:xfrm>
            <a:off x="1043608" y="260648"/>
            <a:ext cx="7757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GB" sz="3600" b="1" dirty="0" smtClean="0">
                <a:solidFill>
                  <a:schemeClr val="bg1"/>
                </a:solidFill>
                <a:latin typeface="Century Gothic" pitchFamily="34" charset="0"/>
              </a:rPr>
              <a:t>Provision of security</a:t>
            </a:r>
            <a:endParaRPr lang="en-GB" sz="3600" b="1" i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340" name="Content Placeholder 1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96855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800" b="1" dirty="0"/>
              <a:t>At </a:t>
            </a:r>
            <a:r>
              <a:rPr lang="en-US" sz="2800" b="1" dirty="0" smtClean="0"/>
              <a:t>time </a:t>
            </a:r>
            <a:r>
              <a:rPr lang="en-US" sz="2800" b="1" dirty="0"/>
              <a:t>of registration for the </a:t>
            </a:r>
            <a:r>
              <a:rPr lang="en-US" sz="2800" b="1" dirty="0" smtClean="0"/>
              <a:t>scheme</a:t>
            </a:r>
            <a:r>
              <a:rPr lang="en-US" sz="2800" b="1" dirty="0"/>
              <a:t>, importers have </a:t>
            </a:r>
            <a:r>
              <a:rPr lang="en-US" sz="2800" b="1" dirty="0" smtClean="0"/>
              <a:t>to:</a:t>
            </a:r>
          </a:p>
          <a:p>
            <a:pPr marL="801688" indent="-282575" algn="just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US" sz="2800" dirty="0" smtClean="0"/>
              <a:t>indicate </a:t>
            </a:r>
            <a:r>
              <a:rPr lang="en-US" sz="2800" dirty="0"/>
              <a:t>the amount of duty, excise duty and charges that they wish to defer during the </a:t>
            </a:r>
            <a:r>
              <a:rPr lang="en-US" sz="2800" dirty="0" smtClean="0"/>
              <a:t>month, and</a:t>
            </a:r>
          </a:p>
          <a:p>
            <a:pPr marL="801688" indent="-282575" algn="just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US" sz="2800" dirty="0" smtClean="0"/>
              <a:t>submit </a:t>
            </a:r>
            <a:r>
              <a:rPr lang="en-US" sz="2800" dirty="0"/>
              <a:t>a security by bond for 2</a:t>
            </a:r>
            <a:r>
              <a:rPr lang="en-US" sz="2800" dirty="0" smtClean="0"/>
              <a:t> </a:t>
            </a:r>
            <a:r>
              <a:rPr lang="en-US" sz="2800" dirty="0"/>
              <a:t>times that amount</a:t>
            </a:r>
            <a:r>
              <a:rPr lang="en-US" sz="2800" dirty="0" smtClean="0"/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800" dirty="0"/>
              <a:t>The security </a:t>
            </a:r>
            <a:r>
              <a:rPr lang="en-US" sz="2800" dirty="0" smtClean="0"/>
              <a:t>will </a:t>
            </a:r>
            <a:r>
              <a:rPr lang="en-US" sz="2800" dirty="0"/>
              <a:t>be valid for the whole year and has to be renewed after its expiry. </a:t>
            </a:r>
            <a:endParaRPr lang="en-US" sz="28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800" dirty="0"/>
              <a:t>Customs </a:t>
            </a:r>
            <a:r>
              <a:rPr lang="en-US" sz="2800" dirty="0" smtClean="0"/>
              <a:t>can revise the amount of security based </a:t>
            </a:r>
            <a:r>
              <a:rPr lang="en-US" sz="2800" dirty="0"/>
              <a:t>on the duty, excise and charges deferred during the preceding year.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448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5" descr="Power Point Presention-2.jpg                                   006B016C&#10;Macintosh HDD                  C4D31E22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59876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16"/>
          <p:cNvSpPr>
            <a:spLocks noChangeArrowheads="1"/>
          </p:cNvSpPr>
          <p:nvPr/>
        </p:nvSpPr>
        <p:spPr bwMode="auto">
          <a:xfrm>
            <a:off x="1043608" y="260648"/>
            <a:ext cx="7757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GB" sz="3600" b="1" dirty="0" smtClean="0">
                <a:solidFill>
                  <a:schemeClr val="bg1"/>
                </a:solidFill>
                <a:latin typeface="Century Gothic" pitchFamily="34" charset="0"/>
              </a:rPr>
              <a:t>Payment of duties &amp; taxes</a:t>
            </a:r>
            <a:endParaRPr lang="en-GB" sz="3600" b="1" i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340" name="Content Placeholder 1"/>
          <p:cNvSpPr>
            <a:spLocks noGrp="1"/>
          </p:cNvSpPr>
          <p:nvPr>
            <p:ph idx="1"/>
          </p:nvPr>
        </p:nvSpPr>
        <p:spPr>
          <a:xfrm>
            <a:off x="251520" y="1196752"/>
            <a:ext cx="4968552" cy="5184576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800" dirty="0" smtClean="0"/>
              <a:t>Customs will </a:t>
            </a:r>
            <a:r>
              <a:rPr lang="en-US" sz="2800" b="1" i="1" dirty="0" smtClean="0"/>
              <a:t>broadcast </a:t>
            </a:r>
            <a:r>
              <a:rPr lang="en-US" sz="2800" b="1" i="1" dirty="0"/>
              <a:t>reminders for payment </a:t>
            </a:r>
            <a:r>
              <a:rPr lang="en-US" sz="2800" dirty="0"/>
              <a:t>of duty and taxes deferred under this </a:t>
            </a:r>
            <a:r>
              <a:rPr lang="en-US" sz="2800" dirty="0" smtClean="0"/>
              <a:t>scheme in </a:t>
            </a:r>
            <a:r>
              <a:rPr lang="en-US" sz="2800" dirty="0" smtClean="0"/>
              <a:t>the declarant’s Front-End-System </a:t>
            </a:r>
            <a:r>
              <a:rPr lang="en-US" sz="2800" dirty="0"/>
              <a:t>on the 2nd and 5th working </a:t>
            </a:r>
            <a:r>
              <a:rPr lang="en-US" sz="2800" dirty="0" smtClean="0"/>
              <a:t>day.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800" dirty="0" smtClean="0"/>
              <a:t>Payment can be made by cash, cheque or simply by using the </a:t>
            </a:r>
            <a:r>
              <a:rPr lang="en-US" sz="2800" b="1" i="1" dirty="0" smtClean="0"/>
              <a:t>convenience of electronic payment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800" dirty="0" smtClean="0"/>
              <a:t>A </a:t>
            </a:r>
            <a:r>
              <a:rPr lang="en-US" sz="2800" b="1" i="1" dirty="0" smtClean="0"/>
              <a:t>single payment </a:t>
            </a:r>
            <a:r>
              <a:rPr lang="en-US" sz="2800" dirty="0" smtClean="0"/>
              <a:t>for several importations during the month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798" y="3933056"/>
            <a:ext cx="327396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82836"/>
            <a:ext cx="3275667" cy="204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66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5" descr="Power Point Presention-2.jpg                                   006B016C&#10;Macintosh HDD                  C4D31E22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9159876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16"/>
          <p:cNvSpPr>
            <a:spLocks noChangeArrowheads="1"/>
          </p:cNvSpPr>
          <p:nvPr/>
        </p:nvSpPr>
        <p:spPr bwMode="auto">
          <a:xfrm>
            <a:off x="1043608" y="260648"/>
            <a:ext cx="7757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GB" sz="3600" b="1" dirty="0">
                <a:solidFill>
                  <a:schemeClr val="bg1"/>
                </a:solidFill>
                <a:latin typeface="Century Gothic" pitchFamily="34" charset="0"/>
              </a:rPr>
              <a:t>Default on Payment</a:t>
            </a:r>
            <a:endParaRPr lang="en-GB" sz="3600" b="1" i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340" name="Content Placeholder 1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968552"/>
          </a:xfrm>
        </p:spPr>
        <p:txBody>
          <a:bodyPr>
            <a:normAutofit/>
          </a:bodyPr>
          <a:lstStyle/>
          <a:p>
            <a:pPr marL="169863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b="1" dirty="0"/>
              <a:t>In case payment is not received by the due </a:t>
            </a:r>
            <a:r>
              <a:rPr lang="en-US" b="1" dirty="0" smtClean="0"/>
              <a:t>date:</a:t>
            </a:r>
          </a:p>
          <a:p>
            <a:pPr marL="627063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MRA </a:t>
            </a:r>
            <a:r>
              <a:rPr lang="en-US" dirty="0"/>
              <a:t>will notify the importer in writing and interest at the rate of </a:t>
            </a:r>
            <a:r>
              <a:rPr lang="en-US" dirty="0" smtClean="0"/>
              <a:t>0.5% </a:t>
            </a:r>
            <a:r>
              <a:rPr lang="en-US" dirty="0"/>
              <a:t>per month or part of the month shall be applicable.</a:t>
            </a:r>
          </a:p>
          <a:p>
            <a:pPr marL="169863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b="1" dirty="0"/>
              <a:t>In the event of non-payment of a direct </a:t>
            </a:r>
            <a:r>
              <a:rPr lang="en-US" b="1" dirty="0" smtClean="0"/>
              <a:t>debit:</a:t>
            </a:r>
          </a:p>
          <a:p>
            <a:pPr marL="627063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The </a:t>
            </a:r>
            <a:r>
              <a:rPr lang="en-US" dirty="0"/>
              <a:t>trader’s security can be realized and the deferment facility may be suspended or stopped.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240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2454</TotalTime>
  <Words>984</Words>
  <Application>Microsoft Office PowerPoint</Application>
  <PresentationFormat>On-screen Show (4:3)</PresentationFormat>
  <Paragraphs>139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MRA_Customs</dc:creator>
  <cp:lastModifiedBy>user</cp:lastModifiedBy>
  <cp:revision>136</cp:revision>
  <cp:lastPrinted>2015-03-26T09:04:04Z</cp:lastPrinted>
  <dcterms:created xsi:type="dcterms:W3CDTF">2014-12-02T06:01:03Z</dcterms:created>
  <dcterms:modified xsi:type="dcterms:W3CDTF">2015-08-05T08:21:26Z</dcterms:modified>
</cp:coreProperties>
</file>