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sldIdLst>
    <p:sldId id="256" r:id="rId3"/>
    <p:sldId id="299" r:id="rId4"/>
    <p:sldId id="292" r:id="rId5"/>
    <p:sldId id="298" r:id="rId6"/>
    <p:sldId id="300" r:id="rId7"/>
    <p:sldId id="296" r:id="rId8"/>
    <p:sldId id="290" r:id="rId9"/>
    <p:sldId id="291" r:id="rId10"/>
    <p:sldId id="293" r:id="rId11"/>
    <p:sldId id="295" r:id="rId12"/>
    <p:sldId id="294" r:id="rId13"/>
    <p:sldId id="30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6" autoAdjust="0"/>
    <p:restoredTop sz="94660"/>
  </p:normalViewPr>
  <p:slideViewPr>
    <p:cSldViewPr>
      <p:cViewPr>
        <p:scale>
          <a:sx n="75" d="100"/>
          <a:sy n="75" d="100"/>
        </p:scale>
        <p:origin x="-8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1F5C20-23DC-4856-AC8A-91420BE46381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016B19-27CB-4B9D-8790-392A3A3FC88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74235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DED4DF-78CA-4ED2-8FD6-706C8F4C405A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0DB4E-8013-4375-8B9A-E275C3E4A6C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2228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056307-AB77-4FB3-9C43-196A9222CBD3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3905C-0997-4ED2-A9CD-B940AF6C14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00029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6456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2943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172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293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363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1684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3693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4968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60DDC5-A5C4-4F82-A061-71D874E07054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03FFC7-9A77-4A60-BB48-C9FD2A46E8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1284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8945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453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3092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958682-0A3C-4C88-B1BB-88FE28878B1C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B2784-4276-4A63-B9BB-4090324759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13952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5CB4B-2223-4A35-9C7C-36FA5944BFD6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39009-D08C-4A47-8D00-EB49B2D294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24200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CDACB-0E3E-4ED0-86F0-7A73B733C37A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B5D79-051D-43EB-ABDC-920966A8F8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2865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47B244-86A2-49B3-A7DD-76EC0E3BD410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C119C-8BBE-4F9B-A0CC-29B8319DAF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21167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62EDD-AB4B-4065-BFFA-3F2254ACD6B4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AAD41-5FC7-48D7-9BE8-FE85AEEA38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44827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6A07BB-920E-4654-BC41-E925C6A8D71A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65E14-3AB0-4B9D-AFF1-6F28172938B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970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E4C85-3570-4951-9395-6C0BC0676290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8E97-1D28-4948-8FB3-DD7BBCD550E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3953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BA17665-B734-4950-AC3C-1DC864352FC3}" type="datetimeFigureOut">
              <a:rPr lang="en-US" smtClean="0"/>
              <a:pPr>
                <a:defRPr/>
              </a:pPr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A19D07-219D-40B7-BE23-19285BB1A9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9201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B2F73-301D-45F6-9C1E-0573DA87CBA5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DB044-B2DA-43BE-875F-7F309FF620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138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78977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Energy Efficiency Management Office  (EEMO)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731538"/>
            <a:ext cx="1981200" cy="1120775"/>
          </a:xfrm>
          <a:prstGeom prst="rect">
            <a:avLst/>
          </a:prstGeom>
          <a:noFill/>
        </p:spPr>
      </p:pic>
      <p:sp>
        <p:nvSpPr>
          <p:cNvPr id="10" name="Subtitle 2"/>
          <p:cNvSpPr txBox="1">
            <a:spLocks/>
          </p:cNvSpPr>
          <p:nvPr/>
        </p:nvSpPr>
        <p:spPr bwMode="auto">
          <a:xfrm>
            <a:off x="1364777" y="2939125"/>
            <a:ext cx="64008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Energy Efficiency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(Labelling of Regulated Machinery)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Regulations 2017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Presented by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R.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Mungur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Existing 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Stocks</a:t>
            </a:r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sell the existing stocks of regulated machineries within a period of 9 months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from the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date of coming into operation of the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regulations, </a:t>
            </a:r>
            <a:r>
              <a:rPr lang="en-US" alt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by end March 2018.</a:t>
            </a:r>
          </a:p>
          <a:p>
            <a:pPr marL="0" indent="0">
              <a:buNone/>
            </a:pPr>
            <a:endParaRPr lang="en-US" alt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0" indent="0">
              <a:buNone/>
            </a:pPr>
            <a:endParaRPr lang="en-US" alt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Register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appliances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with EEMO &amp; affix a label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3600" dirty="0" smtClean="0"/>
              <a:t>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3600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5518943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58150" cy="1157289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Enforcement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Enforcement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officers from EEMO</a:t>
            </a:r>
          </a:p>
          <a:p>
            <a:pPr>
              <a:defRPr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Offence- </a:t>
            </a:r>
          </a:p>
          <a:p>
            <a:pPr>
              <a:defRPr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reseller		  : fine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not exceeding Rs 100,000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by importer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  :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fine not exceeding  Rs 100,000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offence : fine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not exceeding Rs 100,000</a:t>
            </a:r>
          </a:p>
          <a:p>
            <a:pPr>
              <a:buNone/>
              <a:defRPr/>
            </a:pPr>
            <a:endParaRPr lang="en-US" sz="36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dirty="0" smtClean="0"/>
              <a:t>                  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3600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616575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58150" cy="1157289"/>
          </a:xfrm>
        </p:spPr>
        <p:txBody>
          <a:bodyPr>
            <a:normAutofit/>
          </a:bodyPr>
          <a:lstStyle/>
          <a:p>
            <a:pPr algn="ctr"/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  <a:defRPr/>
            </a:pPr>
            <a:endParaRPr lang="en-US" sz="36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600" dirty="0" smtClean="0"/>
              <a:t>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3200" dirty="0" smtClean="0"/>
              <a:t>Thank you for your attention</a:t>
            </a:r>
            <a:endParaRPr lang="en-US" sz="3200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616575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50862" y="533400"/>
            <a:ext cx="7772400" cy="125362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Voluntary Scheme for Labelling of Electrical Appliances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8062" y="3325812"/>
            <a:ext cx="3429000" cy="1981200"/>
          </a:xfrm>
        </p:spPr>
        <p:txBody>
          <a:bodyPr/>
          <a:lstStyle/>
          <a:p>
            <a:pPr algn="l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Conditioners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Washing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Lamps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Tumble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Dryers</a:t>
            </a:r>
          </a:p>
          <a:p>
            <a:pPr algn="l" eaLnBrk="1" hangingPunct="1"/>
            <a:endParaRPr lang="en-US" alt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Subtitle 2"/>
          <p:cNvSpPr txBox="1">
            <a:spLocks/>
          </p:cNvSpPr>
          <p:nvPr/>
        </p:nvSpPr>
        <p:spPr bwMode="auto">
          <a:xfrm>
            <a:off x="990600" y="2133600"/>
            <a:ext cx="3429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Refrigerators</a:t>
            </a: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Ovens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Dishwashers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699694"/>
            <a:ext cx="1981200" cy="1120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86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Mandatory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Labelling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Requirement</a:t>
            </a:r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Every dealer shall affix a label to a regulated machine in a conspicuous and unobstructed place  before putting such regulated machinery on display for sale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Enforcement date: July 01, 2017</a:t>
            </a:r>
            <a:endParaRPr lang="en-US" alt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616575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7700" y="641196"/>
            <a:ext cx="3352800" cy="993349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Voluntary Labelling 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971550" y="2155825"/>
            <a:ext cx="3429000" cy="3505200"/>
          </a:xfrm>
        </p:spPr>
        <p:txBody>
          <a:bodyPr/>
          <a:lstStyle/>
          <a:p>
            <a:pPr algn="l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Conditioners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Washing 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Lamps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Tumble 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Dryers</a:t>
            </a:r>
          </a:p>
          <a:p>
            <a:pPr algn="l" eaLnBrk="1" hangingPunct="1"/>
            <a:endParaRPr lang="en-US" alt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05400" y="457200"/>
            <a:ext cx="3352800" cy="137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Mandatory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Labelling 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Subtitle 2"/>
          <p:cNvSpPr txBox="1">
            <a:spLocks/>
          </p:cNvSpPr>
          <p:nvPr/>
        </p:nvSpPr>
        <p:spPr bwMode="auto">
          <a:xfrm>
            <a:off x="5067300" y="2079625"/>
            <a:ext cx="3429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Refrigerators</a:t>
            </a: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Ovens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Dishwashers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990600" y="3352800"/>
            <a:ext cx="3429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Conditioners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Washing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Lamps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Tumble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Dryers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990600" y="2133600"/>
            <a:ext cx="3429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Refrigerators </a:t>
            </a: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Ovens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Dishwashers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661025"/>
            <a:ext cx="1981200" cy="112077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676900" y="163783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2017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4101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7700" y="641196"/>
            <a:ext cx="3352800" cy="993349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Voluntary Labelling 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971550" y="2155825"/>
            <a:ext cx="3429000" cy="3505200"/>
          </a:xfrm>
        </p:spPr>
        <p:txBody>
          <a:bodyPr/>
          <a:lstStyle/>
          <a:p>
            <a:pPr algn="l" eaLnBrk="1" hangingPunct="1">
              <a:buFont typeface="Arial" pitchFamily="34" charset="0"/>
              <a:buChar char="•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Conditioners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Washing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Lamps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Tumble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Dryers</a:t>
            </a:r>
          </a:p>
          <a:p>
            <a:pPr algn="l" eaLnBrk="1" hangingPunct="1"/>
            <a:endParaRPr lang="en-US" alt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05400" y="457200"/>
            <a:ext cx="3352800" cy="137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Mandatory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Labelling 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Subtitle 2"/>
          <p:cNvSpPr txBox="1">
            <a:spLocks/>
          </p:cNvSpPr>
          <p:nvPr/>
        </p:nvSpPr>
        <p:spPr bwMode="auto">
          <a:xfrm>
            <a:off x="5067300" y="2079625"/>
            <a:ext cx="3429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Refrigerators</a:t>
            </a: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Ovens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Dishwashers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5661025"/>
            <a:ext cx="1981200" cy="112077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676900" y="1637831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2017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76900" y="3325813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2019 (tentative)</a:t>
            </a:r>
            <a:endParaRPr lang="en-US" b="1" dirty="0"/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5105400" y="3261882"/>
            <a:ext cx="3429000" cy="1233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Air Conditioners</a:t>
            </a: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Washing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5181600" y="4559731"/>
            <a:ext cx="3429000" cy="36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Electric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Lamps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Tumble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Dryers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1500" y="4526795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2021 (tentative)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07013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221457"/>
            <a:ext cx="2971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Registration with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EEMO</a:t>
            </a:r>
          </a:p>
          <a:p>
            <a:pPr algn="ctr"/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Test report (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3years)</a:t>
            </a:r>
          </a:p>
          <a:p>
            <a:pPr algn="ctr"/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label</a:t>
            </a:r>
          </a:p>
          <a:p>
            <a:pPr algn="ctr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0335" y="1821657"/>
            <a:ext cx="3642815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EEMO refer to MSB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3657600"/>
            <a:ext cx="3657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MSB sends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confirmation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EEMO</a:t>
            </a:r>
          </a:p>
        </p:txBody>
      </p:sp>
      <p:cxnSp>
        <p:nvCxnSpPr>
          <p:cNvPr id="10" name="Straight Arrow Connector 9"/>
          <p:cNvCxnSpPr>
            <a:stCxn id="4" idx="2"/>
            <a:endCxn id="7" idx="0"/>
          </p:cNvCxnSpPr>
          <p:nvPr/>
        </p:nvCxnSpPr>
        <p:spPr>
          <a:xfrm>
            <a:off x="2628900" y="1288257"/>
            <a:ext cx="2843" cy="53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24351" y="2888457"/>
            <a:ext cx="0" cy="7032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TextBox 14"/>
          <p:cNvSpPr txBox="1">
            <a:spLocks noChangeArrowheads="1"/>
          </p:cNvSpPr>
          <p:nvPr/>
        </p:nvSpPr>
        <p:spPr bwMode="auto">
          <a:xfrm>
            <a:off x="4419600" y="5638800"/>
            <a:ext cx="25754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</a:rPr>
              <a:t>No payment to be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</a:rPr>
              <a:t> made to EEMO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2297" name="TextBox 15"/>
          <p:cNvSpPr txBox="1">
            <a:spLocks noChangeArrowheads="1"/>
          </p:cNvSpPr>
          <p:nvPr/>
        </p:nvSpPr>
        <p:spPr bwMode="auto">
          <a:xfrm>
            <a:off x="4434954" y="3802063"/>
            <a:ext cx="44804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</a:rPr>
              <a:t>  </a:t>
            </a:r>
            <a:r>
              <a:rPr lang="en-US" altLang="en-US" sz="1800" dirty="0" smtClean="0">
                <a:latin typeface="Arial" panose="020B0604020202020204" pitchFamily="34" charset="0"/>
              </a:rPr>
              <a:t>Payment </a:t>
            </a:r>
            <a:r>
              <a:rPr lang="en-US" altLang="en-US" sz="1800" dirty="0">
                <a:latin typeface="Arial" panose="020B0604020202020204" pitchFamily="34" charset="0"/>
              </a:rPr>
              <a:t>for verification of </a:t>
            </a:r>
            <a:r>
              <a:rPr lang="en-US" altLang="en-US" sz="1800" dirty="0" smtClean="0">
                <a:latin typeface="Arial" panose="020B0604020202020204" pitchFamily="34" charset="0"/>
              </a:rPr>
              <a:t> document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</a:rPr>
              <a:t>made directly by dealer to MSB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0336" y="5361781"/>
            <a:ext cx="3657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EEMO issue certificate to dealer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valid for 2 years)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24351" y="4658519"/>
            <a:ext cx="0" cy="7032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5518943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524302" y="533400"/>
            <a:ext cx="7919113" cy="118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Applicable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Subtitle 2"/>
          <p:cNvSpPr txBox="1">
            <a:spLocks/>
          </p:cNvSpPr>
          <p:nvPr/>
        </p:nvSpPr>
        <p:spPr bwMode="auto">
          <a:xfrm>
            <a:off x="1895333" y="2057400"/>
            <a:ext cx="47625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Refrigerators                  -   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MS 201</a:t>
            </a:r>
          </a:p>
          <a:p>
            <a:pPr algn="ctr" eaLnBrk="1" hangingPunct="1">
              <a:buNone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Electric Ovens               -   MS 204</a:t>
            </a:r>
          </a:p>
          <a:p>
            <a:pPr algn="ctr" eaLnBrk="1" hangingPunct="1">
              <a:buNone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Electric Dishwashers     -   MS 205</a:t>
            </a:r>
          </a:p>
          <a:p>
            <a:pPr eaLnBrk="1" hangingPunct="1">
              <a:buNone/>
            </a:pP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562600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Dealer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Dealer means a retailer or other person who:</a:t>
            </a:r>
          </a:p>
          <a:p>
            <a:pPr marL="0" indent="0">
              <a:buNone/>
            </a:pPr>
            <a:endParaRPr lang="en-US" altLang="en-US" sz="24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Arial" panose="020B0604020202020204" pitchFamily="34" charset="0"/>
              <a:buAutoNum type="alphaLcParenBoth"/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imports or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displays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regulated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machinery;</a:t>
            </a:r>
            <a:endParaRPr lang="en-US" altLang="en-US" sz="24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Arial" panose="020B0604020202020204" pitchFamily="34" charset="0"/>
              <a:buAutoNum type="alphaLcParenBoth"/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sells, hires or offers to hire regulated machinery to any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person.</a:t>
            </a:r>
            <a:endParaRPr lang="en-US" alt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715616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 smtClean="0">
                <a:latin typeface="Arial" pitchFamily="34" charset="0"/>
                <a:cs typeface="Arial" pitchFamily="34" charset="0"/>
              </a:rPr>
              <a:t>Responsibility of Importers/Distributors towards Resellers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the original or certified true copy of test report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sufficient  number of labels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737225"/>
            <a:ext cx="1981200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355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Custom Design</vt:lpstr>
      <vt:lpstr>Energy Efficiency Management Office  (EEMO)</vt:lpstr>
      <vt:lpstr>Voluntary Scheme for Labelling of Electrical Appliances</vt:lpstr>
      <vt:lpstr>Mandatory Labelling Requirement</vt:lpstr>
      <vt:lpstr>Voluntary Labelling </vt:lpstr>
      <vt:lpstr>Voluntary Labelling </vt:lpstr>
      <vt:lpstr>Slide 6</vt:lpstr>
      <vt:lpstr>Slide 7</vt:lpstr>
      <vt:lpstr>Dealer</vt:lpstr>
      <vt:lpstr>Responsibility of Importers/Distributors towards Resellers</vt:lpstr>
      <vt:lpstr>Existing Stocks</vt:lpstr>
      <vt:lpstr>Enforcement 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</dc:creator>
  <cp:lastModifiedBy>R. Mungur</cp:lastModifiedBy>
  <cp:revision>181</cp:revision>
  <dcterms:created xsi:type="dcterms:W3CDTF">2011-07-19T15:07:46Z</dcterms:created>
  <dcterms:modified xsi:type="dcterms:W3CDTF">2017-02-28T11:33:55Z</dcterms:modified>
</cp:coreProperties>
</file>