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70" r:id="rId2"/>
    <p:sldId id="263" r:id="rId3"/>
    <p:sldId id="256" r:id="rId4"/>
    <p:sldId id="257" r:id="rId5"/>
    <p:sldId id="259" r:id="rId6"/>
    <p:sldId id="264" r:id="rId7"/>
    <p:sldId id="260" r:id="rId8"/>
    <p:sldId id="266" r:id="rId9"/>
    <p:sldId id="268" r:id="rId10"/>
    <p:sldId id="267" r:id="rId11"/>
    <p:sldId id="269" r:id="rId12"/>
    <p:sldId id="258" r:id="rId13"/>
    <p:sldId id="262" r:id="rId14"/>
    <p:sldId id="261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5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2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6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5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7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5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6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1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DCFC3-B718-481F-AD4E-18488C2B6C0F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3F34-1C34-4A3D-B2F2-4ED809E72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1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yfoondun@msb.int.m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fmtinsun@msb.intent.mu" TargetMode="External"/><Relationship Id="rId4" Type="http://schemas.openxmlformats.org/officeDocument/2006/relationships/hyperlink" Target="mailto:lcbhujohory@msb.intent.m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85900" y="2130484"/>
            <a:ext cx="10549643" cy="14134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Mauritius Standards Bureau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03023" y="4209144"/>
            <a:ext cx="8915399" cy="166119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Presentation on Safety and Energy Efficiency Regulations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March 2017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512" y="408611"/>
            <a:ext cx="2215166" cy="160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75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1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Testing – Energy Efficiency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3943" y="1585682"/>
            <a:ext cx="106765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In the absence of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CoC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As per section 5 (7) of the regulation, if a dealer cannot submit a </a:t>
            </a:r>
            <a:r>
              <a:rPr lang="en-US" sz="2400" dirty="0" err="1" smtClean="0"/>
              <a:t>CoC</a:t>
            </a:r>
            <a:r>
              <a:rPr lang="en-US" sz="2400" dirty="0" smtClean="0"/>
              <a:t> or a test report, the regulated machinery shall be tested by the MSB or a conformity assessment body (acceptable to EEMO) before registering the regulated machinery with the EEMO.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Tests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Under the scope of this regulation, the Energy Consumption Test will be considered so as to determine the Energy Efficiency Index/Ratio of the regulated machinery.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791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1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Testing – Energy Efficiency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6822" y="2049321"/>
            <a:ext cx="1067658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Testing Facilities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MSB is </a:t>
            </a:r>
            <a:r>
              <a:rPr lang="en-US" sz="2400" dirty="0" smtClean="0"/>
              <a:t>currently </a:t>
            </a:r>
            <a:r>
              <a:rPr lang="en-US" sz="2400" dirty="0"/>
              <a:t>being equipped with testing facilities for the 3 regulated machinery</a:t>
            </a:r>
            <a:r>
              <a:rPr lang="en-US" sz="2400" dirty="0" smtClean="0"/>
              <a:t>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Household </a:t>
            </a:r>
            <a:r>
              <a:rPr lang="en-US" sz="2400" dirty="0"/>
              <a:t>Refrigerating appliances, </a:t>
            </a:r>
            <a:endParaRPr lang="en-US" sz="2400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Household </a:t>
            </a:r>
            <a:r>
              <a:rPr lang="en-US" sz="2400" dirty="0"/>
              <a:t>Electric Dishwasher, </a:t>
            </a:r>
            <a:endParaRPr lang="en-US" sz="2400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Household </a:t>
            </a:r>
            <a:r>
              <a:rPr lang="en-US" sz="2400" dirty="0"/>
              <a:t>Electric Oven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/>
              <a:t>Testing services will be available at the MSB as soon as training has been completed.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102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523227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Verification of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CoCs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882" y="1896750"/>
            <a:ext cx="114879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Documents to be submitted to the MSB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Letter of request from the regulator with details of the importer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err="1" smtClean="0"/>
              <a:t>Proforma</a:t>
            </a:r>
            <a:r>
              <a:rPr lang="en-US" sz="2000" dirty="0" smtClean="0"/>
              <a:t> Invoices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Certificate of Conformity (should cover the make/model of the product being imported)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Test Certificate or Test report may be accepted provided that they are traceable to the production batch being imported and shall preferably emanate from an IEC notified body.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 processing time is 2 – 5 working days depending on the number of certificates submitted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A fee of </a:t>
            </a:r>
            <a:r>
              <a:rPr lang="en-US" sz="2000" dirty="0"/>
              <a:t>700 MUR </a:t>
            </a:r>
            <a:r>
              <a:rPr lang="en-US" sz="2000" dirty="0" smtClean="0"/>
              <a:t>per certificate verified will be charged by the MSB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06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1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Content of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CoCs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567" y="1690687"/>
            <a:ext cx="106765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A valid Certificate of Conformity should contain the following information.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Certifying </a:t>
            </a:r>
            <a:r>
              <a:rPr lang="en-US" sz="2000" dirty="0"/>
              <a:t>Body or Testing Laboratory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Applicant Name (if different from Factory Name)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Factory Name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Certificate Number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Date of Issue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Date of Expiry (if applicable)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Make and /or Model (s) (if applicable)</a:t>
            </a:r>
            <a:endParaRPr lang="en-US" sz="2000" b="1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Standard </a:t>
            </a:r>
            <a:r>
              <a:rPr lang="en-US" sz="2000" dirty="0" smtClean="0"/>
              <a:t>and Year published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Technical Signatory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66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1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Recap of process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887532" y="1743135"/>
            <a:ext cx="2021983" cy="9237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96888" y="1970429"/>
            <a:ext cx="1610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Importer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09481" y="4345618"/>
            <a:ext cx="2021983" cy="9237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46520" y="4560332"/>
            <a:ext cx="1764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Regulator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8077919" y="4345616"/>
            <a:ext cx="2482756" cy="9237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70832" y="4523001"/>
            <a:ext cx="2589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ctr"/>
            <a:r>
              <a:rPr lang="en-US" sz="2000" dirty="0"/>
              <a:t>Mauritius Standards Bureau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>
          <a:xfrm rot="8290795" flipV="1">
            <a:off x="3093679" y="3452391"/>
            <a:ext cx="2188203" cy="21976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9038717">
            <a:off x="4236244" y="3199605"/>
            <a:ext cx="1403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Submits documents to Regulator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9160666">
            <a:off x="2433886" y="2331805"/>
            <a:ext cx="1854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Gives Clearances as per recommendation from MSB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9100371" flipV="1">
            <a:off x="2879030" y="3315861"/>
            <a:ext cx="2188203" cy="21976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flipV="1">
            <a:off x="3926257" y="4675513"/>
            <a:ext cx="4044576" cy="231303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28440" y="4121938"/>
            <a:ext cx="1403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Forwards documents 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0800000" flipV="1">
            <a:off x="3926255" y="4906816"/>
            <a:ext cx="4044577" cy="19900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26818" y="5101384"/>
            <a:ext cx="1946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Gives its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46" y="4404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End of Presentation.</a:t>
            </a:r>
            <a:br>
              <a:rPr lang="en-US" dirty="0" smtClean="0"/>
            </a:br>
            <a:r>
              <a:rPr lang="en-US" dirty="0" smtClean="0"/>
              <a:t>Thank you.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4246" y="2305699"/>
            <a:ext cx="1059931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Contacts</a:t>
            </a:r>
            <a:endParaRPr lang="en-US" sz="2800" dirty="0" smtClean="0"/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Mr. M.Y. </a:t>
            </a:r>
            <a:r>
              <a:rPr lang="en-US" sz="2400" dirty="0" err="1" smtClean="0"/>
              <a:t>Foondun</a:t>
            </a:r>
            <a:r>
              <a:rPr lang="en-US" sz="2400" dirty="0" smtClean="0"/>
              <a:t> (Ag. Deputy Director, MSB)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3"/>
              </a:rPr>
              <a:t>myfoondun@msb.int.mu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Mrs</a:t>
            </a:r>
            <a:r>
              <a:rPr lang="en-US" sz="2400" dirty="0"/>
              <a:t>. L.C</a:t>
            </a:r>
            <a:r>
              <a:rPr lang="en-US" sz="2400" dirty="0" smtClean="0"/>
              <a:t>. </a:t>
            </a:r>
            <a:r>
              <a:rPr lang="en-US" sz="2400" dirty="0" err="1" smtClean="0"/>
              <a:t>Bhujohory</a:t>
            </a:r>
            <a:r>
              <a:rPr lang="en-US" sz="2400" dirty="0" smtClean="0"/>
              <a:t> </a:t>
            </a:r>
            <a:r>
              <a:rPr lang="en-US" sz="2400" dirty="0"/>
              <a:t>(Ag. Head of Unit Engineering, MSB)</a:t>
            </a:r>
            <a:r>
              <a:rPr lang="en-US" sz="2000" dirty="0" smtClean="0"/>
              <a:t> </a:t>
            </a:r>
            <a:r>
              <a:rPr lang="en-US" sz="2000" dirty="0">
                <a:hlinkClick r:id="rId4"/>
              </a:rPr>
              <a:t>lcbhujohory@msb.intent.mu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	</a:t>
            </a:r>
            <a:r>
              <a:rPr lang="en-US" sz="2400" dirty="0"/>
              <a:t>Mr. SFM Tin Sun (</a:t>
            </a:r>
            <a:r>
              <a:rPr lang="en-US" sz="2400" dirty="0" smtClean="0"/>
              <a:t>Ag. </a:t>
            </a:r>
            <a:r>
              <a:rPr lang="en-US" sz="2400" dirty="0"/>
              <a:t>Manager Electrical Lab, MSB) </a:t>
            </a:r>
            <a:r>
              <a:rPr lang="en-US" sz="2000" dirty="0">
                <a:hlinkClick r:id="rId5"/>
              </a:rPr>
              <a:t>sfmtinsun@msb.intent.mu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	</a:t>
            </a:r>
            <a:r>
              <a:rPr lang="en-US" sz="2400" dirty="0"/>
              <a:t>Mrs. J. </a:t>
            </a:r>
            <a:r>
              <a:rPr lang="en-US" sz="2400" dirty="0" err="1"/>
              <a:t>Moonowa</a:t>
            </a:r>
            <a:r>
              <a:rPr lang="en-US" sz="2400" dirty="0"/>
              <a:t> (Quality Officer Electrical Lab, MSB) </a:t>
            </a:r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</a:rPr>
              <a:t>jmahadeo@msb.intent.mu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Tel: 433 36 48</a:t>
            </a:r>
          </a:p>
          <a:p>
            <a:pPr algn="ctr"/>
            <a:r>
              <a:rPr lang="en-US" sz="2400" dirty="0" smtClean="0"/>
              <a:t>Web: </a:t>
            </a:r>
            <a:r>
              <a:rPr lang="en-US" sz="2000" dirty="0"/>
              <a:t>http://msb.intnet.mu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45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409292"/>
            <a:ext cx="8640651" cy="1167461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</a:rPr>
              <a:t>Agenda</a:t>
            </a:r>
            <a:endParaRPr lang="en-US" sz="4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2592" y="1318022"/>
            <a:ext cx="735383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defRPr sz="2400"/>
            </a:lvl1pPr>
            <a:lvl2pPr marL="742950" lvl="1" indent="-285750">
              <a:buFont typeface="Courier New" panose="02070309020205020404" pitchFamily="49" charset="0"/>
              <a:buChar char="o"/>
              <a:defRPr sz="2400"/>
            </a:lvl2pPr>
          </a:lstStyle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Consumer Protection Act </a:t>
            </a:r>
          </a:p>
          <a:p>
            <a:pPr lvl="1" algn="just"/>
            <a:r>
              <a:rPr lang="en-US" dirty="0"/>
              <a:t>Procedure for the regulation</a:t>
            </a:r>
          </a:p>
          <a:p>
            <a:pPr lvl="1" algn="just"/>
            <a:r>
              <a:rPr lang="en-US" dirty="0"/>
              <a:t>Controlled </a:t>
            </a:r>
            <a:r>
              <a:rPr lang="en-US" dirty="0" smtClean="0"/>
              <a:t>Goods</a:t>
            </a:r>
            <a:endParaRPr lang="en-US" dirty="0"/>
          </a:p>
          <a:p>
            <a:pPr lvl="1" algn="just"/>
            <a:r>
              <a:rPr lang="en-US" dirty="0"/>
              <a:t>Applicable standards</a:t>
            </a:r>
          </a:p>
          <a:p>
            <a:pPr lvl="1" algn="just"/>
            <a:r>
              <a:rPr lang="en-US" dirty="0"/>
              <a:t>Testing services for safety requirements</a:t>
            </a:r>
          </a:p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Energy Efficiency Act</a:t>
            </a:r>
          </a:p>
          <a:p>
            <a:pPr lvl="1" algn="just"/>
            <a:r>
              <a:rPr lang="en-US" dirty="0"/>
              <a:t>Regulated machinery</a:t>
            </a:r>
          </a:p>
          <a:p>
            <a:pPr lvl="1" algn="just"/>
            <a:r>
              <a:rPr lang="en-US" dirty="0"/>
              <a:t>Testing services for Energy Efficiency</a:t>
            </a:r>
          </a:p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Verification of Certificate of Conformity</a:t>
            </a:r>
          </a:p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Content of the Certificate of Conformity</a:t>
            </a:r>
          </a:p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Recap of the process</a:t>
            </a:r>
          </a:p>
        </p:txBody>
      </p:sp>
    </p:spTree>
    <p:extLst>
      <p:ext uri="{BB962C8B-B14F-4D97-AF65-F5344CB8AC3E}">
        <p14:creationId xmlns:p14="http://schemas.microsoft.com/office/powerpoint/2010/main" val="421397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409292"/>
            <a:ext cx="9427335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GN 9 of 2017 – Consumer Protection Act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Consumer Protection </a:t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(Safety Requirements) Regulations 2017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186" y="2150771"/>
            <a:ext cx="1067658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Into operation as from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October 2017.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The schedule refers to 20 goods.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Will be based primarily on the verification of Certificates of Conformity (</a:t>
            </a:r>
            <a:r>
              <a:rPr lang="en-US" sz="2800" dirty="0" err="1" smtClean="0"/>
              <a:t>CoC</a:t>
            </a:r>
            <a:r>
              <a:rPr lang="en-US" sz="2800" dirty="0" smtClean="0"/>
              <a:t>).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Verification of </a:t>
            </a:r>
            <a:r>
              <a:rPr lang="en-US" sz="2800" dirty="0" err="1" smtClean="0"/>
              <a:t>CoCs</a:t>
            </a:r>
            <a:r>
              <a:rPr lang="en-US" sz="2800" dirty="0" smtClean="0"/>
              <a:t> will be done by the Mauritius Standards Bureau.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dirty="0" smtClean="0"/>
              <a:t>The imported goods shall be tested by the MSB if the goods are not covered by a </a:t>
            </a:r>
            <a:r>
              <a:rPr lang="en-US" sz="2800" dirty="0" err="1" smtClean="0"/>
              <a:t>CoC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2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523227"/>
            <a:ext cx="8640651" cy="116746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Procedure – Safety Regulation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29" y="1858113"/>
            <a:ext cx="106765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Importers</a:t>
            </a:r>
          </a:p>
          <a:p>
            <a:pPr lvl="1" algn="just"/>
            <a:r>
              <a:rPr lang="en-US" sz="2400" dirty="0" smtClean="0"/>
              <a:t>Importers shall submit the </a:t>
            </a:r>
            <a:r>
              <a:rPr lang="en-US" sz="2400" dirty="0" err="1" smtClean="0"/>
              <a:t>CoC</a:t>
            </a:r>
            <a:r>
              <a:rPr lang="en-US" sz="2400" dirty="0" smtClean="0"/>
              <a:t> and other related documents to the enforcement authority (regulator), the Ministry of Industry, Commerce and Consumer Protection.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Regulator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The regulator forwards the documents to the Mauritius Standards Bureau.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MSB shall proceed to verification  of the submitted documents and shall give its recommendation thereon to the regulator.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Clearance</a:t>
            </a:r>
          </a:p>
          <a:p>
            <a:pPr lvl="1" algn="just"/>
            <a:r>
              <a:rPr lang="en-US" sz="2400" dirty="0" smtClean="0"/>
              <a:t>The regulator will then give clearance to the importers.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16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5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0"/>
            <a:ext cx="8640651" cy="11674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Controlled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Goods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7279" y="1690686"/>
            <a:ext cx="10676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 smtClean="0"/>
              <a:t>The schedule of the regulation refers to 20 household electrical appliances and accessories.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950833"/>
              </p:ext>
            </p:extLst>
          </p:nvPr>
        </p:nvGraphicFramePr>
        <p:xfrm>
          <a:off x="1080395" y="2113714"/>
          <a:ext cx="9829442" cy="4524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163">
                  <a:extLst>
                    <a:ext uri="{9D8B030D-6E8A-4147-A177-3AD203B41FA5}">
                      <a16:colId xmlns:a16="http://schemas.microsoft.com/office/drawing/2014/main" val="1227145703"/>
                    </a:ext>
                  </a:extLst>
                </a:gridCol>
                <a:gridCol w="4161308">
                  <a:extLst>
                    <a:ext uri="{9D8B030D-6E8A-4147-A177-3AD203B41FA5}">
                      <a16:colId xmlns:a16="http://schemas.microsoft.com/office/drawing/2014/main" val="795352439"/>
                    </a:ext>
                  </a:extLst>
                </a:gridCol>
                <a:gridCol w="669701">
                  <a:extLst>
                    <a:ext uri="{9D8B030D-6E8A-4147-A177-3AD203B41FA5}">
                      <a16:colId xmlns:a16="http://schemas.microsoft.com/office/drawing/2014/main" val="3621646163"/>
                    </a:ext>
                  </a:extLst>
                </a:gridCol>
                <a:gridCol w="4224270">
                  <a:extLst>
                    <a:ext uri="{9D8B030D-6E8A-4147-A177-3AD203B41FA5}">
                      <a16:colId xmlns:a16="http://schemas.microsoft.com/office/drawing/2014/main" val="64375647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60105"/>
                  </a:ext>
                </a:extLst>
              </a:tr>
              <a:tr h="40539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Hair</a:t>
                      </a:r>
                      <a:r>
                        <a:rPr lang="en-US" baseline="0" dirty="0" smtClean="0"/>
                        <a:t> Dryers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shavers, hair clippers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2912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Table Fan, pedestal fan,</a:t>
                      </a:r>
                      <a:r>
                        <a:rPr lang="en-US" baseline="0" dirty="0" smtClean="0"/>
                        <a:t> wall fan, ceiling fan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Electrically heated blankets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193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Ovens (fixed)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Whirlpool baths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407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Microwave Oven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Television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546591"/>
                  </a:ext>
                </a:extLst>
              </a:tr>
              <a:tr h="40568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Coffee or tea maker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Table lamp and floor standing lamp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16432"/>
                  </a:ext>
                </a:extLst>
              </a:tr>
              <a:tr h="386366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Lighting chains using incandescent</a:t>
                      </a:r>
                      <a:r>
                        <a:rPr lang="en-US" baseline="0" dirty="0" smtClean="0"/>
                        <a:t> lamps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038591"/>
                  </a:ext>
                </a:extLst>
              </a:tr>
              <a:tr h="34773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Vacuum Cleaner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Electronic Ballast for fluorescent lamp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710432"/>
                  </a:ext>
                </a:extLst>
              </a:tr>
              <a:tr h="406973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Dish washing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Magnetic ballast for fluorescent</a:t>
                      </a:r>
                      <a:r>
                        <a:rPr lang="en-US" baseline="0" dirty="0" smtClean="0"/>
                        <a:t> lamp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198132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Clothes</a:t>
                      </a:r>
                      <a:r>
                        <a:rPr lang="en-US" baseline="0" dirty="0" smtClean="0"/>
                        <a:t> washing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Isolating transformer for downlight fitting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3195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Spin extractor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Lamp Holders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5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63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5" y="89295"/>
            <a:ext cx="2215167" cy="118571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0"/>
            <a:ext cx="8640651" cy="11674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Applicable standards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96825"/>
              </p:ext>
            </p:extLst>
          </p:nvPr>
        </p:nvGraphicFramePr>
        <p:xfrm>
          <a:off x="526603" y="1275008"/>
          <a:ext cx="11115899" cy="547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420">
                  <a:extLst>
                    <a:ext uri="{9D8B030D-6E8A-4147-A177-3AD203B41FA5}">
                      <a16:colId xmlns:a16="http://schemas.microsoft.com/office/drawing/2014/main" val="1227145703"/>
                    </a:ext>
                  </a:extLst>
                </a:gridCol>
                <a:gridCol w="2086377">
                  <a:extLst>
                    <a:ext uri="{9D8B030D-6E8A-4147-A177-3AD203B41FA5}">
                      <a16:colId xmlns:a16="http://schemas.microsoft.com/office/drawing/2014/main" val="795352439"/>
                    </a:ext>
                  </a:extLst>
                </a:gridCol>
                <a:gridCol w="3773510">
                  <a:extLst>
                    <a:ext uri="{9D8B030D-6E8A-4147-A177-3AD203B41FA5}">
                      <a16:colId xmlns:a16="http://schemas.microsoft.com/office/drawing/2014/main" val="3621646163"/>
                    </a:ext>
                  </a:extLst>
                </a:gridCol>
                <a:gridCol w="2382592">
                  <a:extLst>
                    <a:ext uri="{9D8B030D-6E8A-4147-A177-3AD203B41FA5}">
                      <a16:colId xmlns:a16="http://schemas.microsoft.com/office/drawing/2014/main" val="64375647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60105"/>
                  </a:ext>
                </a:extLst>
              </a:tr>
              <a:tr h="405394">
                <a:tc>
                  <a:txBody>
                    <a:bodyPr/>
                    <a:lstStyle/>
                    <a:p>
                      <a:r>
                        <a:rPr lang="en-US" dirty="0" smtClean="0"/>
                        <a:t>Hair</a:t>
                      </a:r>
                      <a:r>
                        <a:rPr lang="en-US" baseline="0" dirty="0" smtClean="0"/>
                        <a:t> Dryers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</a:t>
                      </a:r>
                      <a:r>
                        <a:rPr lang="en-US" baseline="0" dirty="0" smtClean="0"/>
                        <a:t> IEC 60335-2-23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shavers, hair clippers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IEC</a:t>
                      </a:r>
                      <a:r>
                        <a:rPr lang="en-US" baseline="0" dirty="0" smtClean="0"/>
                        <a:t> 60335-2-8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2912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Table Fan, pedestal fan,</a:t>
                      </a:r>
                      <a:r>
                        <a:rPr lang="en-US" baseline="0" dirty="0" smtClean="0"/>
                        <a:t> wall fan, ceiling fan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60335-2-80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Electrically heated blankets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IEC</a:t>
                      </a:r>
                      <a:r>
                        <a:rPr lang="en-US" baseline="0" dirty="0" smtClean="0"/>
                        <a:t> 60335-2-17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193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Ovens (fixed)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Whirlpool baths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IEC</a:t>
                      </a:r>
                      <a:r>
                        <a:rPr lang="en-US" baseline="0" dirty="0" smtClean="0"/>
                        <a:t> 60335-2-60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407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Microwave Oven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60335-2-25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60065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546591"/>
                  </a:ext>
                </a:extLst>
              </a:tr>
              <a:tr h="405684">
                <a:tc>
                  <a:txBody>
                    <a:bodyPr/>
                    <a:lstStyle/>
                    <a:p>
                      <a:r>
                        <a:rPr lang="en-US" dirty="0" smtClean="0"/>
                        <a:t>Coffee or tea maker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60335-2-15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Table lamp and floor standing lamp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60598-2-4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16432"/>
                  </a:ext>
                </a:extLst>
              </a:tr>
              <a:tr h="386366">
                <a:tc>
                  <a:txBody>
                    <a:bodyPr/>
                    <a:lstStyle/>
                    <a:p>
                      <a:r>
                        <a:rPr lang="en-US" dirty="0" smtClean="0"/>
                        <a:t>Toaster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60335-2-9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Lighting chains using incandescent</a:t>
                      </a:r>
                      <a:r>
                        <a:rPr lang="en-US" baseline="0" dirty="0" smtClean="0"/>
                        <a:t> lamps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60598-2-20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038591"/>
                  </a:ext>
                </a:extLst>
              </a:tr>
              <a:tr h="347730">
                <a:tc>
                  <a:txBody>
                    <a:bodyPr/>
                    <a:lstStyle/>
                    <a:p>
                      <a:r>
                        <a:rPr lang="en-US" dirty="0" smtClean="0"/>
                        <a:t>Vacuum Cleaner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Electronic Ballast for fluorescent lamp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61347-2-3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710432"/>
                  </a:ext>
                </a:extLst>
              </a:tr>
              <a:tr h="406973">
                <a:tc>
                  <a:txBody>
                    <a:bodyPr/>
                    <a:lstStyle/>
                    <a:p>
                      <a:r>
                        <a:rPr lang="en-US" dirty="0" smtClean="0"/>
                        <a:t>Dish washing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60335-2-5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Magnetic ballast for fluorescent</a:t>
                      </a:r>
                      <a:r>
                        <a:rPr lang="en-US" baseline="0" dirty="0" smtClean="0"/>
                        <a:t> lamp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 61347-2-8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198132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r>
                        <a:rPr lang="en-US" dirty="0" smtClean="0"/>
                        <a:t>Clothes</a:t>
                      </a:r>
                      <a:r>
                        <a:rPr lang="en-US" baseline="0" dirty="0" smtClean="0"/>
                        <a:t> washing machine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 IEC</a:t>
                      </a:r>
                      <a:r>
                        <a:rPr lang="en-US" baseline="0" dirty="0" smtClean="0"/>
                        <a:t> 60335-2-7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Isolating transformer for downlight fitting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 IEC 61558-2-6, </a:t>
                      </a:r>
                    </a:p>
                    <a:p>
                      <a:r>
                        <a:rPr lang="en-US" dirty="0" smtClean="0"/>
                        <a:t>IEC 61347-2-2,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MS IEC 61347-2-13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3195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Spin extractor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IEC</a:t>
                      </a:r>
                      <a:r>
                        <a:rPr lang="en-US" baseline="0" dirty="0" smtClean="0"/>
                        <a:t> 60335-2-4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Lamp Holders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IEC 61184, IEC 60238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5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3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306261"/>
            <a:ext cx="8640651" cy="11674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Testing – Safety requirements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912" y="1690687"/>
            <a:ext cx="1067658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In the absence of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CoC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000" dirty="0" smtClean="0"/>
              <a:t>The goods controlled under this regulation may also be subject to testing by the MSB if a valid </a:t>
            </a:r>
            <a:r>
              <a:rPr lang="en-US" sz="2000" dirty="0" err="1" smtClean="0"/>
              <a:t>CoC</a:t>
            </a:r>
            <a:r>
              <a:rPr lang="en-US" sz="2000" dirty="0" smtClean="0"/>
              <a:t> is not available or if the submitted </a:t>
            </a:r>
            <a:r>
              <a:rPr lang="en-US" sz="2000" dirty="0" err="1" smtClean="0"/>
              <a:t>CoC</a:t>
            </a:r>
            <a:r>
              <a:rPr lang="en-US" sz="2000" dirty="0" smtClean="0"/>
              <a:t> is not relevant.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Safety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Standards</a:t>
            </a:r>
          </a:p>
          <a:p>
            <a:pPr lvl="1"/>
            <a:r>
              <a:rPr lang="en-US" sz="2000" dirty="0" smtClean="0"/>
              <a:t>The Safety Standards for testing cover several aspects e.g. Electrical. Mechanical, Fire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Tests</a:t>
            </a:r>
          </a:p>
          <a:p>
            <a:pPr lvl="1"/>
            <a:r>
              <a:rPr lang="en-US" sz="2000" dirty="0" smtClean="0"/>
              <a:t>Under the scope of this regulation, the following aspects will be considered.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dirty="0" smtClean="0"/>
              <a:t>Visual Inspection which include for e.g. Marking and instructions, construction amongst others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dirty="0" smtClean="0"/>
              <a:t>Power input and current consumption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en-US" sz="2000" dirty="0" smtClean="0"/>
              <a:t>Di-electric strength test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dirty="0" smtClean="0"/>
              <a:t>Leakage current test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dirty="0" smtClean="0"/>
              <a:t>Earth resistance test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2000" dirty="0" smtClean="0"/>
              <a:t>Insulation Resistance test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51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6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8653" y="306261"/>
            <a:ext cx="8500056" cy="1167461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GN 11 of 2017 - Energy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Efficiency Act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Energy Efficiency</a:t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(Labelling of Regulated Machinery) Regulations 2017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491" y="1946290"/>
            <a:ext cx="106765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Into operation as from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July 2017.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Enforcement Authority (Regulator) is the Energy Efficiency Management Office (EEMO), operating under the Ministry of Energy and Public Utilities. (MEPU).</a:t>
            </a: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First schedule refers to the regulated machinery: </a:t>
            </a:r>
            <a:r>
              <a:rPr lang="en-US" sz="2400" i="1" dirty="0" smtClean="0"/>
              <a:t>Household refrigerating appliances, household electric dishwashers, household electric ovens</a:t>
            </a:r>
            <a:r>
              <a:rPr lang="en-US" sz="24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Will be based primarily on the verification of Certificates of Conformity (</a:t>
            </a:r>
            <a:r>
              <a:rPr lang="en-US" sz="2400" dirty="0" err="1" smtClean="0"/>
              <a:t>Coc</a:t>
            </a:r>
            <a:r>
              <a:rPr lang="en-US" sz="2400" dirty="0" smtClean="0"/>
              <a:t>) and/or test report.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Verification of </a:t>
            </a:r>
            <a:r>
              <a:rPr lang="en-US" sz="2400" dirty="0" err="1" smtClean="0"/>
              <a:t>CoCs</a:t>
            </a:r>
            <a:r>
              <a:rPr lang="en-US" sz="2400" dirty="0" smtClean="0"/>
              <a:t> will be done by the Mauritius Standards Bureau.</a:t>
            </a:r>
          </a:p>
        </p:txBody>
      </p:sp>
    </p:spTree>
    <p:extLst>
      <p:ext uri="{BB962C8B-B14F-4D97-AF65-F5344CB8AC3E}">
        <p14:creationId xmlns:p14="http://schemas.microsoft.com/office/powerpoint/2010/main" val="57462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89295"/>
            <a:ext cx="2215166" cy="16013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2592" y="523226"/>
            <a:ext cx="8640651" cy="116746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Regulated Machinery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009" y="2170660"/>
            <a:ext cx="10676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400" dirty="0" smtClean="0"/>
              <a:t>The first schedule of the regulation refers to 3 regulated machinery.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15223"/>
              </p:ext>
            </p:extLst>
          </p:nvPr>
        </p:nvGraphicFramePr>
        <p:xfrm>
          <a:off x="1661375" y="3050743"/>
          <a:ext cx="8409904" cy="248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027">
                  <a:extLst>
                    <a:ext uri="{9D8B030D-6E8A-4147-A177-3AD203B41FA5}">
                      <a16:colId xmlns:a16="http://schemas.microsoft.com/office/drawing/2014/main" val="3273078898"/>
                    </a:ext>
                  </a:extLst>
                </a:gridCol>
                <a:gridCol w="5340074">
                  <a:extLst>
                    <a:ext uri="{9D8B030D-6E8A-4147-A177-3AD203B41FA5}">
                      <a16:colId xmlns:a16="http://schemas.microsoft.com/office/drawing/2014/main" val="3514553729"/>
                    </a:ext>
                  </a:extLst>
                </a:gridCol>
                <a:gridCol w="2298803">
                  <a:extLst>
                    <a:ext uri="{9D8B030D-6E8A-4147-A177-3AD203B41FA5}">
                      <a16:colId xmlns:a16="http://schemas.microsoft.com/office/drawing/2014/main" val="3317397674"/>
                    </a:ext>
                  </a:extLst>
                </a:gridCol>
              </a:tblGrid>
              <a:tr h="922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Regulated</a:t>
                      </a:r>
                      <a:r>
                        <a:rPr lang="en-US" sz="2000" baseline="0" dirty="0" smtClean="0"/>
                        <a:t> machinery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Applicable</a:t>
                      </a:r>
                      <a:r>
                        <a:rPr lang="en-US" sz="2000" baseline="0" dirty="0" smtClean="0"/>
                        <a:t> standard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055893"/>
                  </a:ext>
                </a:extLst>
              </a:tr>
              <a:tr h="5215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Household Refrigerating</a:t>
                      </a:r>
                      <a:r>
                        <a:rPr lang="en-US" sz="2000" baseline="0" dirty="0" smtClean="0"/>
                        <a:t> Machinery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MS 201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878592"/>
                  </a:ext>
                </a:extLst>
              </a:tr>
              <a:tr h="5215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Household Electric Dishwashers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MS 205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196017"/>
                  </a:ext>
                </a:extLst>
              </a:tr>
              <a:tr h="5215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Household Electric</a:t>
                      </a:r>
                      <a:r>
                        <a:rPr lang="en-US" sz="2000" baseline="0" dirty="0" smtClean="0"/>
                        <a:t> Ovens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MS 204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15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3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722</TotalTime>
  <Words>1042</Words>
  <Application>Microsoft Office PowerPoint</Application>
  <PresentationFormat>Widescreen</PresentationFormat>
  <Paragraphs>204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Office Theme</vt:lpstr>
      <vt:lpstr>Mauritius Standards Bureau</vt:lpstr>
      <vt:lpstr>Agenda</vt:lpstr>
      <vt:lpstr>GN 9 of 2017 – Consumer Protection Act Consumer Protection  (Safety Requirements) Regulations 2017</vt:lpstr>
      <vt:lpstr>Procedure – Safety Regulation</vt:lpstr>
      <vt:lpstr>Controlled Goods</vt:lpstr>
      <vt:lpstr>Applicable standards</vt:lpstr>
      <vt:lpstr>Testing – Safety requirements</vt:lpstr>
      <vt:lpstr>GN 11 of 2017 - Energy Efficiency Act Energy Efficiency (Labelling of Regulated Machinery) Regulations 2017</vt:lpstr>
      <vt:lpstr>Regulated Machinery</vt:lpstr>
      <vt:lpstr>Testing – Energy Efficiency</vt:lpstr>
      <vt:lpstr>Testing – Energy Efficiency</vt:lpstr>
      <vt:lpstr>Verification of CoCs</vt:lpstr>
      <vt:lpstr>Content of CoCs</vt:lpstr>
      <vt:lpstr>Recap of process</vt:lpstr>
      <vt:lpstr>End of Presentation. 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 (Safety Requirements) Regulations 2017</dc:title>
  <dc:creator>Jenita Mahadeo</dc:creator>
  <cp:lastModifiedBy>Jenita Mahadeo</cp:lastModifiedBy>
  <cp:revision>73</cp:revision>
  <dcterms:created xsi:type="dcterms:W3CDTF">2017-02-20T05:43:08Z</dcterms:created>
  <dcterms:modified xsi:type="dcterms:W3CDTF">2017-02-28T11:13:03Z</dcterms:modified>
</cp:coreProperties>
</file>