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12"/>
  </p:notesMasterIdLst>
  <p:sldIdLst>
    <p:sldId id="259" r:id="rId2"/>
    <p:sldId id="256" r:id="rId3"/>
    <p:sldId id="264" r:id="rId4"/>
    <p:sldId id="257" r:id="rId5"/>
    <p:sldId id="265" r:id="rId6"/>
    <p:sldId id="266" r:id="rId7"/>
    <p:sldId id="258" r:id="rId8"/>
    <p:sldId id="267" r:id="rId9"/>
    <p:sldId id="268" r:id="rId10"/>
    <p:sldId id="26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0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b="1">
                <a:solidFill>
                  <a:schemeClr val="tx1"/>
                </a:solidFill>
              </a:rPr>
              <a:t>Domestic Exports - Main markets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Sheet2!$B$4</c:f>
              <c:strCache>
                <c:ptCount val="1"/>
                <c:pt idx="0">
                  <c:v>Jan-Sept 2016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A74-4116-A2DE-596F85AE250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A74-4116-A2DE-596F85AE250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A74-4116-A2DE-596F85AE250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A74-4116-A2DE-596F85AE2509}"/>
                </c:ext>
              </c:extLst>
            </c:dLbl>
            <c:dLbl>
              <c:idx val="4"/>
              <c:layout>
                <c:manualLayout>
                  <c:x val="3.0131900885270697E-2"/>
                  <c:y val="1.787323668538791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>
                        <a:solidFill>
                          <a:schemeClr val="tx1"/>
                        </a:solidFill>
                      </a:rPr>
                      <a:t>No change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780610050862285"/>
                      <c:h val="0.1071850971592754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EA74-4116-A2DE-596F85AE250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A74-4116-A2DE-596F85AE2509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A74-4116-A2DE-596F85AE2509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A74-4116-A2DE-596F85AE2509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A74-4116-A2DE-596F85AE2509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A74-4116-A2DE-596F85AE25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Sheet2!$A$5:$A$14</c:f>
              <c:strCache>
                <c:ptCount val="10"/>
                <c:pt idx="0">
                  <c:v>UK</c:v>
                </c:pt>
                <c:pt idx="1">
                  <c:v>France</c:v>
                </c:pt>
                <c:pt idx="2">
                  <c:v>USA</c:v>
                </c:pt>
                <c:pt idx="3">
                  <c:v>Italy</c:v>
                </c:pt>
                <c:pt idx="4">
                  <c:v>South Africa</c:v>
                </c:pt>
                <c:pt idx="5">
                  <c:v>Spain </c:v>
                </c:pt>
                <c:pt idx="6">
                  <c:v>Madagascar</c:v>
                </c:pt>
                <c:pt idx="7">
                  <c:v>Netherlands</c:v>
                </c:pt>
                <c:pt idx="8">
                  <c:v>Vietnam</c:v>
                </c:pt>
                <c:pt idx="9">
                  <c:v>Kenya</c:v>
                </c:pt>
              </c:strCache>
            </c:strRef>
          </c:cat>
          <c:val>
            <c:numRef>
              <c:f>Sheet2!$B$5:$B$14</c:f>
              <c:numCache>
                <c:formatCode>_(* #,##0_);_(* \(#,##0\);_(* "-"??_);_(@_)</c:formatCode>
                <c:ptCount val="10"/>
                <c:pt idx="0">
                  <c:v>6912</c:v>
                </c:pt>
                <c:pt idx="1">
                  <c:v>5223</c:v>
                </c:pt>
                <c:pt idx="2">
                  <c:v>5756</c:v>
                </c:pt>
                <c:pt idx="3">
                  <c:v>3802</c:v>
                </c:pt>
                <c:pt idx="4">
                  <c:v>3990</c:v>
                </c:pt>
                <c:pt idx="5">
                  <c:v>2091</c:v>
                </c:pt>
                <c:pt idx="6">
                  <c:v>2148</c:v>
                </c:pt>
                <c:pt idx="7">
                  <c:v>1666</c:v>
                </c:pt>
                <c:pt idx="8">
                  <c:v>1618</c:v>
                </c:pt>
                <c:pt idx="9">
                  <c:v>413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A74-4116-A2DE-596F85AE2509}"/>
            </c:ext>
          </c:extLst>
        </c:ser>
        <c:ser>
          <c:idx val="1"/>
          <c:order val="1"/>
          <c:tx>
            <c:strRef>
              <c:f>Sheet2!$C$4</c:f>
              <c:strCache>
                <c:ptCount val="1"/>
                <c:pt idx="0">
                  <c:v>Jan-Sept 2017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977401129943503E-2"/>
                  <c:y val="-3.5744784574308049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1">
                        <a:solidFill>
                          <a:schemeClr val="tx1"/>
                        </a:solidFill>
                      </a:rPr>
                      <a:t>-9%</a:t>
                    </a:r>
                  </a:p>
                </c:rich>
              </c:tx>
              <c:numFmt formatCode="_(* #,##0_);_(* \(#,##0\);_(* &quot;-&quot;??_);_(@_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4726930320150661E-2"/>
                      <c:h val="5.714042849269847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EA74-4116-A2DE-596F85AE2509}"/>
                </c:ext>
              </c:extLst>
            </c:dLbl>
            <c:dLbl>
              <c:idx val="1"/>
              <c:layout>
                <c:manualLayout>
                  <c:x val="9.4161958568738571E-3"/>
                  <c:y val="-7.1492383809396006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1">
                        <a:solidFill>
                          <a:schemeClr val="tx1"/>
                        </a:solidFill>
                      </a:rPr>
                      <a:t>-9%</a:t>
                    </a:r>
                  </a:p>
                </c:rich>
              </c:tx>
              <c:numFmt formatCode="_(* #,##0_);_(* \(#,##0\);_(* &quot;-&quot;??_);_(@_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843691148775898E-2"/>
                      <c:h val="7.14389052545776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EA74-4116-A2DE-596F85AE2509}"/>
                </c:ext>
              </c:extLst>
            </c:dLbl>
            <c:dLbl>
              <c:idx val="2"/>
              <c:layout>
                <c:manualLayout>
                  <c:x val="1.6949152542372881E-2"/>
                  <c:y val="-3.217157271422805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-20%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A74-4116-A2DE-596F85AE250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+8%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A74-4116-A2DE-596F85AE250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A74-4116-A2DE-596F85AE250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+29%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A74-4116-A2DE-596F85AE2509}"/>
                </c:ext>
              </c:extLst>
            </c:dLbl>
            <c:dLbl>
              <c:idx val="6"/>
              <c:layout>
                <c:manualLayout>
                  <c:x val="7.8277878455821955E-3"/>
                  <c:y val="-9.501187648456057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-9%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A74-4116-A2DE-596F85AE2509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sz="1400">
                        <a:solidFill>
                          <a:schemeClr val="tx1"/>
                        </a:solidFill>
                      </a:rPr>
                      <a:t>+0.4%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A74-4116-A2DE-596F85AE2509}"/>
                </c:ext>
              </c:extLst>
            </c:dLbl>
            <c:dLbl>
              <c:idx val="8"/>
              <c:layout>
                <c:manualLayout>
                  <c:x val="1.3182674199623353E-2"/>
                  <c:y val="-2.14477151428187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-31%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A74-4116-A2DE-596F85AE2509}"/>
                </c:ext>
              </c:extLst>
            </c:dLbl>
            <c:dLbl>
              <c:idx val="9"/>
              <c:layout>
                <c:manualLayout>
                  <c:x val="1.1299435028248588E-2"/>
                  <c:y val="-7.1492383809396327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+120%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EA74-4116-A2DE-596F85AE2509}"/>
                </c:ext>
              </c:extLst>
            </c:dLbl>
            <c:numFmt formatCode="_(* #,##0_);_(* \(#,##0\);_(* &quot;-&quot;??_);_(@_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Sheet2!$A$5:$A$14</c:f>
              <c:strCache>
                <c:ptCount val="10"/>
                <c:pt idx="0">
                  <c:v>UK</c:v>
                </c:pt>
                <c:pt idx="1">
                  <c:v>France</c:v>
                </c:pt>
                <c:pt idx="2">
                  <c:v>USA</c:v>
                </c:pt>
                <c:pt idx="3">
                  <c:v>Italy</c:v>
                </c:pt>
                <c:pt idx="4">
                  <c:v>South Africa</c:v>
                </c:pt>
                <c:pt idx="5">
                  <c:v>Spain </c:v>
                </c:pt>
                <c:pt idx="6">
                  <c:v>Madagascar</c:v>
                </c:pt>
                <c:pt idx="7">
                  <c:v>Netherlands</c:v>
                </c:pt>
                <c:pt idx="8">
                  <c:v>Vietnam</c:v>
                </c:pt>
                <c:pt idx="9">
                  <c:v>Kenya</c:v>
                </c:pt>
              </c:strCache>
            </c:strRef>
          </c:cat>
          <c:val>
            <c:numRef>
              <c:f>Sheet2!$C$5:$C$14</c:f>
              <c:numCache>
                <c:formatCode>_(* #,##0_);_(* \(#,##0\);_(* "-"??_);_(@_)</c:formatCode>
                <c:ptCount val="10"/>
                <c:pt idx="0">
                  <c:v>6310</c:v>
                </c:pt>
                <c:pt idx="1">
                  <c:v>4772</c:v>
                </c:pt>
                <c:pt idx="2">
                  <c:v>4606</c:v>
                </c:pt>
                <c:pt idx="3">
                  <c:v>4094</c:v>
                </c:pt>
                <c:pt idx="4">
                  <c:v>3991</c:v>
                </c:pt>
                <c:pt idx="5">
                  <c:v>2690</c:v>
                </c:pt>
                <c:pt idx="6">
                  <c:v>1949</c:v>
                </c:pt>
                <c:pt idx="7">
                  <c:v>1673</c:v>
                </c:pt>
                <c:pt idx="8">
                  <c:v>1112</c:v>
                </c:pt>
                <c:pt idx="9">
                  <c:v>910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EA74-4116-A2DE-596F85AE25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55396543"/>
        <c:axId val="456359903"/>
        <c:axId val="0"/>
      </c:bar3DChart>
      <c:catAx>
        <c:axId val="3553965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6359903"/>
        <c:crosses val="autoZero"/>
        <c:auto val="1"/>
        <c:lblAlgn val="ctr"/>
        <c:lblOffset val="100"/>
        <c:noMultiLvlLbl val="0"/>
      </c:catAx>
      <c:valAx>
        <c:axId val="4563599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 err="1">
                    <a:solidFill>
                      <a:schemeClr val="tx1"/>
                    </a:solidFill>
                  </a:rPr>
                  <a:t>Rs</a:t>
                </a:r>
                <a:r>
                  <a:rPr lang="en-US" sz="1200" b="1" dirty="0">
                    <a:solidFill>
                      <a:schemeClr val="tx1"/>
                    </a:solidFill>
                  </a:rPr>
                  <a:t> Million</a:t>
                </a:r>
                <a:r>
                  <a:rPr lang="en-US" sz="1200" b="1" baseline="0" dirty="0">
                    <a:solidFill>
                      <a:schemeClr val="tx1"/>
                    </a:solidFill>
                  </a:rPr>
                  <a:t> (FOB)</a:t>
                </a:r>
                <a:endParaRPr lang="en-US" sz="12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4.3533169866565025E-2"/>
              <c:y val="0.389219186956639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5396543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ysClr val="windowText" lastClr="000000"/>
                </a:solidFill>
              </a:rPr>
              <a:t>Main Markets - Share of Exports</a:t>
            </a:r>
          </a:p>
        </c:rich>
      </c:tx>
      <c:layout>
        <c:manualLayout>
          <c:xMode val="edge"/>
          <c:yMode val="edge"/>
          <c:x val="0.3246735049563203"/>
          <c:y val="1.707033859043522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570735861928339"/>
          <c:y val="7.0303139355039471E-2"/>
          <c:w val="0.87429264138071661"/>
          <c:h val="0.7905242358524007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Sheet4!$B$4</c:f>
              <c:strCache>
                <c:ptCount val="1"/>
                <c:pt idx="0">
                  <c:v>Jan-Sept 2016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  <a:sp3d/>
          </c:spPr>
          <c:invertIfNegative val="0"/>
          <c:cat>
            <c:strRef>
              <c:f>Sheet4!$A$5:$A$14</c:f>
              <c:strCache>
                <c:ptCount val="10"/>
                <c:pt idx="0">
                  <c:v>France</c:v>
                </c:pt>
                <c:pt idx="1">
                  <c:v>UK</c:v>
                </c:pt>
                <c:pt idx="2">
                  <c:v>USA</c:v>
                </c:pt>
                <c:pt idx="3">
                  <c:v>South Africa</c:v>
                </c:pt>
                <c:pt idx="4">
                  <c:v>Italy</c:v>
                </c:pt>
                <c:pt idx="5">
                  <c:v>Madagascar</c:v>
                </c:pt>
                <c:pt idx="6">
                  <c:v>Spain </c:v>
                </c:pt>
                <c:pt idx="7">
                  <c:v>Netherlands</c:v>
                </c:pt>
                <c:pt idx="8">
                  <c:v>Vietnam</c:v>
                </c:pt>
                <c:pt idx="9">
                  <c:v>Kenya</c:v>
                </c:pt>
              </c:strCache>
            </c:strRef>
          </c:cat>
          <c:val>
            <c:numRef>
              <c:f>Sheet4!$B$5:$B$14</c:f>
              <c:numCache>
                <c:formatCode>0%</c:formatCode>
                <c:ptCount val="10"/>
                <c:pt idx="0">
                  <c:v>0.11</c:v>
                </c:pt>
                <c:pt idx="1">
                  <c:v>0.12</c:v>
                </c:pt>
                <c:pt idx="2">
                  <c:v>0.11</c:v>
                </c:pt>
                <c:pt idx="3">
                  <c:v>0.08</c:v>
                </c:pt>
                <c:pt idx="4">
                  <c:v>0.06</c:v>
                </c:pt>
                <c:pt idx="5">
                  <c:v>7.0000000000000007E-2</c:v>
                </c:pt>
                <c:pt idx="6">
                  <c:v>0.04</c:v>
                </c:pt>
                <c:pt idx="7">
                  <c:v>0.03</c:v>
                </c:pt>
                <c:pt idx="8">
                  <c:v>0.04</c:v>
                </c:pt>
                <c:pt idx="9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FB-4610-AA15-DF8D633589A0}"/>
            </c:ext>
          </c:extLst>
        </c:ser>
        <c:ser>
          <c:idx val="1"/>
          <c:order val="1"/>
          <c:tx>
            <c:strRef>
              <c:f>Sheet4!$C$4</c:f>
              <c:strCache>
                <c:ptCount val="1"/>
                <c:pt idx="0">
                  <c:v>Jan-Sept 2017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p3d/>
          </c:spPr>
          <c:invertIfNegative val="0"/>
          <c:cat>
            <c:strRef>
              <c:f>Sheet4!$A$5:$A$14</c:f>
              <c:strCache>
                <c:ptCount val="10"/>
                <c:pt idx="0">
                  <c:v>France</c:v>
                </c:pt>
                <c:pt idx="1">
                  <c:v>UK</c:v>
                </c:pt>
                <c:pt idx="2">
                  <c:v>USA</c:v>
                </c:pt>
                <c:pt idx="3">
                  <c:v>South Africa</c:v>
                </c:pt>
                <c:pt idx="4">
                  <c:v>Italy</c:v>
                </c:pt>
                <c:pt idx="5">
                  <c:v>Madagascar</c:v>
                </c:pt>
                <c:pt idx="6">
                  <c:v>Spain </c:v>
                </c:pt>
                <c:pt idx="7">
                  <c:v>Netherlands</c:v>
                </c:pt>
                <c:pt idx="8">
                  <c:v>Vietnam</c:v>
                </c:pt>
                <c:pt idx="9">
                  <c:v>Kenya</c:v>
                </c:pt>
              </c:strCache>
            </c:strRef>
          </c:cat>
          <c:val>
            <c:numRef>
              <c:f>Sheet4!$C$5:$C$14</c:f>
              <c:numCache>
                <c:formatCode>0%</c:formatCode>
                <c:ptCount val="10"/>
                <c:pt idx="0">
                  <c:v>0.12</c:v>
                </c:pt>
                <c:pt idx="1">
                  <c:v>0.11</c:v>
                </c:pt>
                <c:pt idx="2">
                  <c:v>0.11</c:v>
                </c:pt>
                <c:pt idx="3">
                  <c:v>0.09</c:v>
                </c:pt>
                <c:pt idx="4">
                  <c:v>7.0000000000000007E-2</c:v>
                </c:pt>
                <c:pt idx="5">
                  <c:v>0.06</c:v>
                </c:pt>
                <c:pt idx="6">
                  <c:v>0.05</c:v>
                </c:pt>
                <c:pt idx="7">
                  <c:v>0.03</c:v>
                </c:pt>
                <c:pt idx="8">
                  <c:v>0.02</c:v>
                </c:pt>
                <c:pt idx="9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FB-4610-AA15-DF8D633589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31548543"/>
        <c:axId val="1864552239"/>
        <c:axId val="0"/>
      </c:bar3DChart>
      <c:catAx>
        <c:axId val="17315485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4552239"/>
        <c:crosses val="autoZero"/>
        <c:auto val="1"/>
        <c:lblAlgn val="ctr"/>
        <c:lblOffset val="100"/>
        <c:noMultiLvlLbl val="0"/>
      </c:catAx>
      <c:valAx>
        <c:axId val="18645522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1548543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952258960423301"/>
          <c:y val="0.95097318078651161"/>
          <c:w val="0.2925310928207952"/>
          <c:h val="4.90268192134883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tx1"/>
                </a:solidFill>
              </a:rPr>
              <a:t>Domestic</a:t>
            </a:r>
            <a:r>
              <a:rPr lang="en-US" sz="2000" b="1" baseline="0" dirty="0">
                <a:solidFill>
                  <a:schemeClr val="tx1"/>
                </a:solidFill>
              </a:rPr>
              <a:t> Exports (excluding Textiles and Clothing)</a:t>
            </a:r>
            <a:endParaRPr lang="en-US" sz="2000" b="1" dirty="0">
              <a:solidFill>
                <a:schemeClr val="tx1"/>
              </a:solidFill>
            </a:endParaRPr>
          </a:p>
        </c:rich>
      </c:tx>
      <c:overlay val="1"/>
      <c:spPr>
        <a:noFill/>
        <a:ln w="25400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9.2766522637692278E-2"/>
          <c:y val="0.11320645434182826"/>
          <c:w val="0.87608593995256201"/>
          <c:h val="0.6479170471914864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Sheet1!$D$22</c:f>
              <c:strCache>
                <c:ptCount val="1"/>
                <c:pt idx="0">
                  <c:v> Jan-Sept 2016 </c:v>
                </c:pt>
              </c:strCache>
            </c:strRef>
          </c:tx>
          <c:spPr>
            <a:solidFill>
              <a:srgbClr val="002060"/>
            </a:solidFill>
            <a:ln w="25400">
              <a:noFill/>
            </a:ln>
          </c:spPr>
          <c:invertIfNegative val="0"/>
          <c:cat>
            <c:strRef>
              <c:f>Sheet1!$B$23:$C$32</c:f>
              <c:strCache>
                <c:ptCount val="10"/>
                <c:pt idx="0">
                  <c:v>Prepared fish</c:v>
                </c:pt>
                <c:pt idx="1">
                  <c:v>Cane Sugar</c:v>
                </c:pt>
                <c:pt idx="2">
                  <c:v>Jewellery</c:v>
                </c:pt>
                <c:pt idx="3">
                  <c:v>Frozen Fish</c:v>
                </c:pt>
                <c:pt idx="4">
                  <c:v>Live Animals</c:v>
                </c:pt>
                <c:pt idx="5">
                  <c:v>Medical Devices</c:v>
                </c:pt>
                <c:pt idx="6">
                  <c:v>Printed Materials</c:v>
                </c:pt>
                <c:pt idx="7">
                  <c:v>Wrist watch and other parts</c:v>
                </c:pt>
                <c:pt idx="8">
                  <c:v>Fish Meal</c:v>
                </c:pt>
                <c:pt idx="9">
                  <c:v>Leather products</c:v>
                </c:pt>
              </c:strCache>
            </c:strRef>
          </c:cat>
          <c:val>
            <c:numRef>
              <c:f>Sheet1!$D$23:$D$32</c:f>
              <c:numCache>
                <c:formatCode>_(* #,##0_);_(* \(#,##0\);_(* "-"??_);_(@_)</c:formatCode>
                <c:ptCount val="10"/>
                <c:pt idx="0">
                  <c:v>6601</c:v>
                </c:pt>
                <c:pt idx="1">
                  <c:v>5786</c:v>
                </c:pt>
                <c:pt idx="2">
                  <c:v>3080</c:v>
                </c:pt>
                <c:pt idx="3">
                  <c:v>751</c:v>
                </c:pt>
                <c:pt idx="4">
                  <c:v>571</c:v>
                </c:pt>
                <c:pt idx="5">
                  <c:v>507</c:v>
                </c:pt>
                <c:pt idx="6">
                  <c:v>752</c:v>
                </c:pt>
                <c:pt idx="7">
                  <c:v>369</c:v>
                </c:pt>
                <c:pt idx="8">
                  <c:v>400</c:v>
                </c:pt>
                <c:pt idx="9">
                  <c:v>351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00-4962-8C0C-AD8FB4FB49A8}"/>
            </c:ext>
          </c:extLst>
        </c:ser>
        <c:ser>
          <c:idx val="1"/>
          <c:order val="1"/>
          <c:tx>
            <c:strRef>
              <c:f>Sheet1!$E$22</c:f>
              <c:strCache>
                <c:ptCount val="1"/>
                <c:pt idx="0">
                  <c:v> Jan-Sept 2017 </c:v>
                </c:pt>
              </c:strCache>
            </c:strRef>
          </c:tx>
          <c:spPr>
            <a:solidFill>
              <a:srgbClr val="FFC000"/>
            </a:solidFill>
            <a:ln w="25400"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>
                        <a:solidFill>
                          <a:sysClr val="windowText" lastClr="000000"/>
                        </a:solidFill>
                      </a:rPr>
                      <a:t>+12%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700-4962-8C0C-AD8FB4FB49A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>
                        <a:solidFill>
                          <a:sysClr val="windowText" lastClr="000000"/>
                        </a:solidFill>
                      </a:rPr>
                      <a:t>+22%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700-4962-8C0C-AD8FB4FB49A8}"/>
                </c:ext>
              </c:extLst>
            </c:dLbl>
            <c:dLbl>
              <c:idx val="2"/>
              <c:layout>
                <c:manualLayout>
                  <c:x val="1.650868395773067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ysClr val="windowText" lastClr="000000"/>
                        </a:solidFill>
                      </a:rPr>
                      <a:t>-38%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700-4962-8C0C-AD8FB4FB49A8}"/>
                </c:ext>
              </c:extLst>
            </c:dLbl>
            <c:dLbl>
              <c:idx val="3"/>
              <c:layout>
                <c:manualLayout>
                  <c:x val="8.5362532808398953E-3"/>
                  <c:y val="4.069262175561388E-3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ysClr val="windowText" lastClr="000000"/>
                        </a:solidFill>
                      </a:rPr>
                      <a:t>-2%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700-4962-8C0C-AD8FB4FB49A8}"/>
                </c:ext>
              </c:extLst>
            </c:dLbl>
            <c:dLbl>
              <c:idx val="4"/>
              <c:layout>
                <c:manualLayout>
                  <c:x val="1.2006360010728584E-2"/>
                  <c:y val="1.9969966428442262E-3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ysClr val="windowText" lastClr="000000"/>
                        </a:solidFill>
                      </a:rPr>
                      <a:t>+1%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700-4962-8C0C-AD8FB4FB49A8}"/>
                </c:ext>
              </c:extLst>
            </c:dLbl>
            <c:dLbl>
              <c:idx val="5"/>
              <c:layout>
                <c:manualLayout>
                  <c:x val="1.0505526154919523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ysClr val="windowText" lastClr="000000"/>
                        </a:solidFill>
                      </a:rPr>
                      <a:t>+1%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700-4962-8C0C-AD8FB4FB49A8}"/>
                </c:ext>
              </c:extLst>
            </c:dLbl>
            <c:dLbl>
              <c:idx val="6"/>
              <c:layout>
                <c:manualLayout>
                  <c:x val="1.801352826578481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ysClr val="windowText" lastClr="000000"/>
                        </a:solidFill>
                      </a:rPr>
                      <a:t>-45%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700-4962-8C0C-AD8FB4FB49A8}"/>
                </c:ext>
              </c:extLst>
            </c:dLbl>
            <c:dLbl>
              <c:idx val="7"/>
              <c:layout>
                <c:manualLayout>
                  <c:x val="1.2009885903955565E-2"/>
                  <c:y val="-1.8617969973142503E-3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ysClr val="windowText" lastClr="000000"/>
                        </a:solidFill>
                      </a:rPr>
                      <a:t>+8%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700-4962-8C0C-AD8FB4FB49A8}"/>
                </c:ext>
              </c:extLst>
            </c:dLbl>
            <c:dLbl>
              <c:idx val="8"/>
              <c:layout>
                <c:manualLayout>
                  <c:x val="1.3635334645669291E-2"/>
                  <c:y val="4.2286380869058034E-5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ysClr val="windowText" lastClr="000000"/>
                        </a:solidFill>
                      </a:rPr>
                      <a:t>-3%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700-4962-8C0C-AD8FB4FB49A8}"/>
                </c:ext>
              </c:extLst>
            </c:dLbl>
            <c:dLbl>
              <c:idx val="9"/>
              <c:layout>
                <c:manualLayout>
                  <c:x val="1.6512631233595646E-2"/>
                  <c:y val="9.2621755613868015E-4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ysClr val="windowText" lastClr="000000"/>
                        </a:solidFill>
                      </a:rPr>
                      <a:t>-27%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700-4962-8C0C-AD8FB4FB49A8}"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Sheet1!$B$23:$C$32</c:f>
              <c:strCache>
                <c:ptCount val="10"/>
                <c:pt idx="0">
                  <c:v>Prepared fish</c:v>
                </c:pt>
                <c:pt idx="1">
                  <c:v>Cane Sugar</c:v>
                </c:pt>
                <c:pt idx="2">
                  <c:v>Jewellery</c:v>
                </c:pt>
                <c:pt idx="3">
                  <c:v>Frozen Fish</c:v>
                </c:pt>
                <c:pt idx="4">
                  <c:v>Live Animals</c:v>
                </c:pt>
                <c:pt idx="5">
                  <c:v>Medical Devices</c:v>
                </c:pt>
                <c:pt idx="6">
                  <c:v>Printed Materials</c:v>
                </c:pt>
                <c:pt idx="7">
                  <c:v>Wrist watch and other parts</c:v>
                </c:pt>
                <c:pt idx="8">
                  <c:v>Fish Meal</c:v>
                </c:pt>
                <c:pt idx="9">
                  <c:v>Leather products</c:v>
                </c:pt>
              </c:strCache>
            </c:strRef>
          </c:cat>
          <c:val>
            <c:numRef>
              <c:f>Sheet1!$E$23:$E$32</c:f>
              <c:numCache>
                <c:formatCode>_(* #,##0_);_(* \(#,##0\);_(* "-"??_);_(@_)</c:formatCode>
                <c:ptCount val="10"/>
                <c:pt idx="0">
                  <c:v>7401</c:v>
                </c:pt>
                <c:pt idx="1">
                  <c:v>7079</c:v>
                </c:pt>
                <c:pt idx="2">
                  <c:v>1912</c:v>
                </c:pt>
                <c:pt idx="3">
                  <c:v>735</c:v>
                </c:pt>
                <c:pt idx="4">
                  <c:v>579</c:v>
                </c:pt>
                <c:pt idx="5">
                  <c:v>510</c:v>
                </c:pt>
                <c:pt idx="6">
                  <c:v>417</c:v>
                </c:pt>
                <c:pt idx="7">
                  <c:v>398</c:v>
                </c:pt>
                <c:pt idx="8">
                  <c:v>387</c:v>
                </c:pt>
                <c:pt idx="9">
                  <c:v>255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700-4962-8C0C-AD8FB4FB49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3742895"/>
        <c:axId val="1"/>
        <c:axId val="0"/>
      </c:bar3DChart>
      <c:catAx>
        <c:axId val="43742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 err="1">
                    <a:solidFill>
                      <a:sysClr val="windowText" lastClr="000000"/>
                    </a:solidFill>
                  </a:rPr>
                  <a:t>Rs</a:t>
                </a:r>
                <a:r>
                  <a:rPr lang="en-US" sz="1200" b="1" dirty="0">
                    <a:solidFill>
                      <a:sysClr val="windowText" lastClr="000000"/>
                    </a:solidFill>
                  </a:rPr>
                  <a:t> Million (FOB)</a:t>
                </a:r>
              </a:p>
            </c:rich>
          </c:tx>
          <c:layout>
            <c:manualLayout>
              <c:xMode val="edge"/>
              <c:yMode val="edge"/>
              <c:x val="5.6574885170603675E-2"/>
              <c:y val="0.39878608923884523"/>
            </c:manualLayout>
          </c:layout>
          <c:overlay val="0"/>
          <c:spPr>
            <a:noFill/>
            <a:ln w="25400">
              <a:noFill/>
            </a:ln>
          </c:sp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  <a:softEdge rad="0"/>
          </a:effectLst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742895"/>
        <c:crosses val="autoZero"/>
        <c:crossBetween val="between"/>
        <c:majorUnit val="1000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35458596391667258"/>
          <c:y val="0.91357089979137229"/>
          <c:w val="0.29082795393819022"/>
          <c:h val="8.0723467258900339E-2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tx1"/>
                </a:solidFill>
              </a:rPr>
              <a:t>Domestic Exports - Textiles</a:t>
            </a:r>
            <a:r>
              <a:rPr lang="en-US" sz="2000" b="1" baseline="0" dirty="0">
                <a:solidFill>
                  <a:schemeClr val="tx1"/>
                </a:solidFill>
              </a:rPr>
              <a:t> and Clothing</a:t>
            </a:r>
            <a:endParaRPr lang="en-US" sz="20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Sheet5!$C$2</c:f>
              <c:strCache>
                <c:ptCount val="1"/>
                <c:pt idx="0">
                  <c:v>Jan-Sept 2016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1524133601017435E-2"/>
                  <c:y val="1.077880034498331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/>
                      <a:t>-2%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5665619557539963E-2"/>
                      <c:h val="4.830862336433440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6B3B-43ED-8D66-FB039AC0D042}"/>
                </c:ext>
              </c:extLst>
            </c:dLbl>
            <c:dLbl>
              <c:idx val="1"/>
              <c:layout>
                <c:manualLayout>
                  <c:x val="4.316324413789966E-2"/>
                  <c:y val="6.271309734576092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/>
                      <a:t>-16%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1070689373753945E-2"/>
                      <c:h val="3.850971395980409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B3B-43ED-8D66-FB039AC0D042}"/>
                </c:ext>
              </c:extLst>
            </c:dLbl>
            <c:dLbl>
              <c:idx val="2"/>
              <c:layout>
                <c:manualLayout>
                  <c:x val="3.6060431811409839E-2"/>
                  <c:y val="1.567825504724848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-4%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B3B-43ED-8D66-FB039AC0D042}"/>
                </c:ext>
              </c:extLst>
            </c:dLbl>
            <c:dLbl>
              <c:idx val="3"/>
              <c:layout>
                <c:manualLayout>
                  <c:x val="4.0431393243095921E-2"/>
                  <c:y val="1.175869128543636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-16%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B3B-43ED-8D66-FB039AC0D042}"/>
                </c:ext>
              </c:extLst>
            </c:dLbl>
            <c:dLbl>
              <c:idx val="4"/>
              <c:layout>
                <c:manualLayout>
                  <c:x val="4.1524133601017435E-2"/>
                  <c:y val="1.175869128543636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-18%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B3B-43ED-8D66-FB039AC0D042}"/>
                </c:ext>
              </c:extLst>
            </c:dLbl>
            <c:dLbl>
              <c:idx val="5"/>
              <c:layout>
                <c:manualLayout>
                  <c:x val="4.0431393243095845E-2"/>
                  <c:y val="2.155760068996667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-36%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B3B-43ED-8D66-FB039AC0D042}"/>
                </c:ext>
              </c:extLst>
            </c:dLbl>
            <c:dLbl>
              <c:idx val="6"/>
              <c:layout>
                <c:manualLayout>
                  <c:x val="2.6225768590116195E-2"/>
                  <c:y val="-2.547716445177879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+19%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B3B-43ED-8D66-FB039AC0D042}"/>
                </c:ext>
              </c:extLst>
            </c:dLbl>
            <c:dLbl>
              <c:idx val="7"/>
              <c:layout>
                <c:manualLayout>
                  <c:x val="3.6060431811409721E-2"/>
                  <c:y val="9.7989094045302337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-9%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B3B-43ED-8D66-FB039AC0D042}"/>
                </c:ext>
              </c:extLst>
            </c:dLbl>
            <c:dLbl>
              <c:idx val="8"/>
              <c:layout>
                <c:manualLayout>
                  <c:x val="2.950398966388065E-2"/>
                  <c:y val="-1.959781880906061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+47%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B3B-43ED-8D66-FB039AC0D042}"/>
                </c:ext>
              </c:extLst>
            </c:dLbl>
            <c:dLbl>
              <c:idx val="9"/>
              <c:layout>
                <c:manualLayout>
                  <c:x val="2.9503989663880809E-2"/>
                  <c:y val="-3.9195637618121221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+15%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B3B-43ED-8D66-FB039AC0D0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Sheet5!$B$3:$B$12</c:f>
              <c:strCache>
                <c:ptCount val="10"/>
                <c:pt idx="0">
                  <c:v>T-shirts, singlets and other vests, knitted or crocheted.</c:v>
                </c:pt>
                <c:pt idx="1">
                  <c:v>Men's or boys' shirts, not knitted or crocheted.</c:v>
                </c:pt>
                <c:pt idx="2">
                  <c:v>Men's or boys' suits, ensembles, jackets, blazers, trousers</c:v>
                </c:pt>
                <c:pt idx="3">
                  <c:v>Jerseys, pullovers, cardigans, knitted or crocheted.</c:v>
                </c:pt>
                <c:pt idx="4">
                  <c:v>Women's or girls' suits, jackets, blazers, dresses, skirts, trousers, knitted or crocheted</c:v>
                </c:pt>
                <c:pt idx="5">
                  <c:v>Women's or girls' suits, jackets, blazers, dresses, skirts, trousers, not knitted or crocheted</c:v>
                </c:pt>
                <c:pt idx="6">
                  <c:v>Men's or boys' shirts, knitted or crocheted.</c:v>
                </c:pt>
                <c:pt idx="7">
                  <c:v>Pile fabrics, including “long pile” fabrics and terry fabrics</c:v>
                </c:pt>
                <c:pt idx="8">
                  <c:v>Other knitted or crocheted fabrics</c:v>
                </c:pt>
                <c:pt idx="9">
                  <c:v>Yarn of carded wool</c:v>
                </c:pt>
              </c:strCache>
            </c:strRef>
          </c:cat>
          <c:val>
            <c:numRef>
              <c:f>Sheet5!$C$3:$C$12</c:f>
              <c:numCache>
                <c:formatCode>_(* #,##0_);_(* \(#,##0\);_(* "-"??_);_(@_)</c:formatCode>
                <c:ptCount val="10"/>
                <c:pt idx="0">
                  <c:v>4038</c:v>
                </c:pt>
                <c:pt idx="1">
                  <c:v>4103</c:v>
                </c:pt>
                <c:pt idx="2">
                  <c:v>2834</c:v>
                </c:pt>
                <c:pt idx="3">
                  <c:v>1282</c:v>
                </c:pt>
                <c:pt idx="4">
                  <c:v>1084</c:v>
                </c:pt>
                <c:pt idx="5">
                  <c:v>1160</c:v>
                </c:pt>
                <c:pt idx="6">
                  <c:v>522</c:v>
                </c:pt>
                <c:pt idx="7">
                  <c:v>516</c:v>
                </c:pt>
                <c:pt idx="8">
                  <c:v>198</c:v>
                </c:pt>
                <c:pt idx="9">
                  <c:v>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B3B-43ED-8D66-FB039AC0D042}"/>
            </c:ext>
          </c:extLst>
        </c:ser>
        <c:ser>
          <c:idx val="1"/>
          <c:order val="1"/>
          <c:tx>
            <c:strRef>
              <c:f>Sheet5!$D$2</c:f>
              <c:strCache>
                <c:ptCount val="1"/>
                <c:pt idx="0">
                  <c:v>Jan-Sept 2017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p3d/>
          </c:spPr>
          <c:invertIfNegative val="0"/>
          <c:cat>
            <c:strRef>
              <c:f>Sheet5!$B$3:$B$12</c:f>
              <c:strCache>
                <c:ptCount val="10"/>
                <c:pt idx="0">
                  <c:v>T-shirts, singlets and other vests, knitted or crocheted.</c:v>
                </c:pt>
                <c:pt idx="1">
                  <c:v>Men's or boys' shirts, not knitted or crocheted.</c:v>
                </c:pt>
                <c:pt idx="2">
                  <c:v>Men's or boys' suits, ensembles, jackets, blazers, trousers</c:v>
                </c:pt>
                <c:pt idx="3">
                  <c:v>Jerseys, pullovers, cardigans, knitted or crocheted.</c:v>
                </c:pt>
                <c:pt idx="4">
                  <c:v>Women's or girls' suits, jackets, blazers, dresses, skirts, trousers, knitted or crocheted</c:v>
                </c:pt>
                <c:pt idx="5">
                  <c:v>Women's or girls' suits, jackets, blazers, dresses, skirts, trousers, not knitted or crocheted</c:v>
                </c:pt>
                <c:pt idx="6">
                  <c:v>Men's or boys' shirts, knitted or crocheted.</c:v>
                </c:pt>
                <c:pt idx="7">
                  <c:v>Pile fabrics, including “long pile” fabrics and terry fabrics</c:v>
                </c:pt>
                <c:pt idx="8">
                  <c:v>Other knitted or crocheted fabrics</c:v>
                </c:pt>
                <c:pt idx="9">
                  <c:v>Yarn of carded wool</c:v>
                </c:pt>
              </c:strCache>
            </c:strRef>
          </c:cat>
          <c:val>
            <c:numRef>
              <c:f>Sheet5!$D$3:$D$12</c:f>
              <c:numCache>
                <c:formatCode>_(* #,##0_);_(* \(#,##0\);_(* "-"??_);_(@_)</c:formatCode>
                <c:ptCount val="10"/>
                <c:pt idx="0">
                  <c:v>3953</c:v>
                </c:pt>
                <c:pt idx="1">
                  <c:v>3536</c:v>
                </c:pt>
                <c:pt idx="2">
                  <c:v>2724</c:v>
                </c:pt>
                <c:pt idx="3">
                  <c:v>1100</c:v>
                </c:pt>
                <c:pt idx="4">
                  <c:v>919</c:v>
                </c:pt>
                <c:pt idx="5">
                  <c:v>854</c:v>
                </c:pt>
                <c:pt idx="6">
                  <c:v>646</c:v>
                </c:pt>
                <c:pt idx="7">
                  <c:v>473</c:v>
                </c:pt>
                <c:pt idx="8">
                  <c:v>374</c:v>
                </c:pt>
                <c:pt idx="9">
                  <c:v>371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B3B-43ED-8D66-FB039AC0D0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88146703"/>
        <c:axId val="1"/>
        <c:axId val="0"/>
      </c:bar3DChart>
      <c:catAx>
        <c:axId val="14881467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dirty="0" err="1"/>
                  <a:t>Rs</a:t>
                </a:r>
                <a:r>
                  <a:rPr lang="en-US" sz="1200" baseline="0" dirty="0"/>
                  <a:t> Million (FOB)</a:t>
                </a:r>
                <a:endParaRPr lang="en-US" sz="1200" dirty="0"/>
              </a:p>
            </c:rich>
          </c:tx>
          <c:overlay val="0"/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8146703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ysClr val="windowText" lastClr="000000"/>
                </a:solidFill>
              </a:rPr>
              <a:t>Re-Exports – Main</a:t>
            </a:r>
            <a:r>
              <a:rPr lang="en-US" sz="2000" b="1" baseline="0" dirty="0">
                <a:solidFill>
                  <a:sysClr val="windowText" lastClr="000000"/>
                </a:solidFill>
              </a:rPr>
              <a:t> Products</a:t>
            </a:r>
            <a:r>
              <a:rPr lang="en-US" sz="2000" b="1" dirty="0">
                <a:solidFill>
                  <a:sysClr val="windowText" lastClr="000000"/>
                </a:solidFill>
              </a:rPr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Sheet6!$D$4</c:f>
              <c:strCache>
                <c:ptCount val="1"/>
                <c:pt idx="0">
                  <c:v> Jan - Sept 2016 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490485564304461E-2"/>
                  <c:y val="7.100335374744820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1">
                        <a:solidFill>
                          <a:sysClr val="windowText" lastClr="000000"/>
                        </a:solidFill>
                      </a:rPr>
                      <a:t>-15%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FBB-4605-A343-4FBF9DDFEF70}"/>
                </c:ext>
              </c:extLst>
            </c:dLbl>
            <c:dLbl>
              <c:idx val="1"/>
              <c:layout>
                <c:manualLayout>
                  <c:x val="3.0603100393700788E-2"/>
                  <c:y val="-0.10139165937591141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solidFill>
                          <a:sysClr val="windowText" lastClr="000000"/>
                        </a:solidFill>
                      </a:rPr>
                      <a:t>+48%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FBB-4605-A343-4FBF9DDFEF70}"/>
                </c:ext>
              </c:extLst>
            </c:dLbl>
            <c:dLbl>
              <c:idx val="2"/>
              <c:layout>
                <c:manualLayout>
                  <c:x val="3.5007597763300938E-2"/>
                  <c:y val="2.68333167214857E-2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solidFill>
                          <a:sysClr val="windowText" lastClr="000000"/>
                        </a:solidFill>
                      </a:rPr>
                      <a:t>-12%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FBB-4605-A343-4FBF9DDFEF70}"/>
                </c:ext>
              </c:extLst>
            </c:dLbl>
            <c:dLbl>
              <c:idx val="3"/>
              <c:layout>
                <c:manualLayout>
                  <c:x val="2.8039370078740158E-2"/>
                  <c:y val="-2.9840624088655586E-2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solidFill>
                          <a:sysClr val="windowText" lastClr="000000"/>
                        </a:solidFill>
                      </a:rPr>
                      <a:t>+12%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FBB-4605-A343-4FBF9DDFEF70}"/>
                </c:ext>
              </c:extLst>
            </c:dLbl>
            <c:dLbl>
              <c:idx val="4"/>
              <c:layout>
                <c:manualLayout>
                  <c:x val="3.5968421916010421E-2"/>
                  <c:y val="3.4083406240886557E-2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solidFill>
                          <a:sysClr val="windowText" lastClr="000000"/>
                        </a:solidFill>
                      </a:rPr>
                      <a:t>-12%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FBB-4605-A343-4FBF9DDFEF70}"/>
                </c:ext>
              </c:extLst>
            </c:dLbl>
            <c:dLbl>
              <c:idx val="5"/>
              <c:layout>
                <c:manualLayout>
                  <c:x val="3.1644767060367375E-2"/>
                  <c:y val="-5.7172936716243801E-2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solidFill>
                          <a:sysClr val="windowText" lastClr="000000"/>
                        </a:solidFill>
                      </a:rPr>
                      <a:t>+78%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FBB-4605-A343-4FBF9DDFEF70}"/>
                </c:ext>
              </c:extLst>
            </c:dLbl>
            <c:dLbl>
              <c:idx val="6"/>
              <c:layout>
                <c:manualLayout>
                  <c:x val="3.1563894356955308E-2"/>
                  <c:y val="-1.012656751239442E-2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solidFill>
                          <a:sysClr val="windowText" lastClr="000000"/>
                        </a:solidFill>
                      </a:rPr>
                      <a:t>+6%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FBB-4605-A343-4FBF9DDFEF70}"/>
                </c:ext>
              </c:extLst>
            </c:dLbl>
            <c:dLbl>
              <c:idx val="7"/>
              <c:layout>
                <c:manualLayout>
                  <c:x val="3.21251640419946E-2"/>
                  <c:y val="-1.4342665500145952E-2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solidFill>
                          <a:sysClr val="windowText" lastClr="000000"/>
                        </a:solidFill>
                      </a:rPr>
                      <a:t>+6%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FBB-4605-A343-4FBF9DDFEF70}"/>
                </c:ext>
              </c:extLst>
            </c:dLbl>
            <c:dLbl>
              <c:idx val="8"/>
              <c:layout>
                <c:manualLayout>
                  <c:x val="3.3166830708661263E-2"/>
                  <c:y val="4.8992417614464861E-3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solidFill>
                          <a:sysClr val="windowText" lastClr="000000"/>
                        </a:solidFill>
                      </a:rPr>
                      <a:t>-6%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FBB-4605-A343-4FBF9DDFEF70}"/>
                </c:ext>
              </c:extLst>
            </c:dLbl>
            <c:dLbl>
              <c:idx val="9"/>
              <c:layout>
                <c:manualLayout>
                  <c:x val="3.4608021653543306E-2"/>
                  <c:y val="2.7191601049868768E-3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solidFill>
                          <a:sysClr val="windowText" lastClr="000000"/>
                        </a:solidFill>
                      </a:rPr>
                      <a:t>-5%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FBB-4605-A343-4FBF9DDFEF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Sheet6!$C$5:$C$14</c:f>
              <c:strCache>
                <c:ptCount val="10"/>
                <c:pt idx="0">
                  <c:v>Frozen Fish</c:v>
                </c:pt>
                <c:pt idx="1">
                  <c:v>Vanilla</c:v>
                </c:pt>
                <c:pt idx="2">
                  <c:v>Butanes, Liquified</c:v>
                </c:pt>
                <c:pt idx="3">
                  <c:v>Medicaments </c:v>
                </c:pt>
                <c:pt idx="4">
                  <c:v>Textiles and Clothing</c:v>
                </c:pt>
                <c:pt idx="5">
                  <c:v>Jewellery</c:v>
                </c:pt>
                <c:pt idx="6">
                  <c:v>Vessels</c:v>
                </c:pt>
                <c:pt idx="7">
                  <c:v>Inedible product of fish</c:v>
                </c:pt>
                <c:pt idx="8">
                  <c:v>Cosmetics</c:v>
                </c:pt>
                <c:pt idx="9">
                  <c:v>Refined Sugar</c:v>
                </c:pt>
              </c:strCache>
            </c:strRef>
          </c:cat>
          <c:val>
            <c:numRef>
              <c:f>Sheet6!$D$5:$D$14</c:f>
              <c:numCache>
                <c:formatCode>_(* #,##0_);_(* \(#,##0\);_(* "-"??_);_(@_)</c:formatCode>
                <c:ptCount val="10"/>
                <c:pt idx="0">
                  <c:v>2539</c:v>
                </c:pt>
                <c:pt idx="1">
                  <c:v>868</c:v>
                </c:pt>
                <c:pt idx="2">
                  <c:v>944</c:v>
                </c:pt>
                <c:pt idx="3">
                  <c:v>708</c:v>
                </c:pt>
                <c:pt idx="4">
                  <c:v>907</c:v>
                </c:pt>
                <c:pt idx="5">
                  <c:v>305</c:v>
                </c:pt>
                <c:pt idx="6">
                  <c:v>419</c:v>
                </c:pt>
                <c:pt idx="7">
                  <c:v>409</c:v>
                </c:pt>
                <c:pt idx="8">
                  <c:v>250</c:v>
                </c:pt>
                <c:pt idx="9">
                  <c:v>207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FBB-4605-A343-4FBF9DDFEF70}"/>
            </c:ext>
          </c:extLst>
        </c:ser>
        <c:ser>
          <c:idx val="1"/>
          <c:order val="1"/>
          <c:tx>
            <c:strRef>
              <c:f>Sheet6!$E$4</c:f>
              <c:strCache>
                <c:ptCount val="1"/>
                <c:pt idx="0">
                  <c:v> Jan-Sept 2017 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p3d/>
          </c:spPr>
          <c:invertIfNegative val="0"/>
          <c:cat>
            <c:strRef>
              <c:f>Sheet6!$C$5:$C$14</c:f>
              <c:strCache>
                <c:ptCount val="10"/>
                <c:pt idx="0">
                  <c:v>Frozen Fish</c:v>
                </c:pt>
                <c:pt idx="1">
                  <c:v>Vanilla</c:v>
                </c:pt>
                <c:pt idx="2">
                  <c:v>Butanes, Liquified</c:v>
                </c:pt>
                <c:pt idx="3">
                  <c:v>Medicaments </c:v>
                </c:pt>
                <c:pt idx="4">
                  <c:v>Textiles and Clothing</c:v>
                </c:pt>
                <c:pt idx="5">
                  <c:v>Jewellery</c:v>
                </c:pt>
                <c:pt idx="6">
                  <c:v>Vessels</c:v>
                </c:pt>
                <c:pt idx="7">
                  <c:v>Inedible product of fish</c:v>
                </c:pt>
                <c:pt idx="8">
                  <c:v>Cosmetics</c:v>
                </c:pt>
                <c:pt idx="9">
                  <c:v>Refined Sugar</c:v>
                </c:pt>
              </c:strCache>
            </c:strRef>
          </c:cat>
          <c:val>
            <c:numRef>
              <c:f>Sheet6!$E$5:$E$14</c:f>
              <c:numCache>
                <c:formatCode>_(* #,##0_);_(* \(#,##0\);_(* "-"??_);_(@_)</c:formatCode>
                <c:ptCount val="10"/>
                <c:pt idx="0">
                  <c:v>2151</c:v>
                </c:pt>
                <c:pt idx="1">
                  <c:v>1286</c:v>
                </c:pt>
                <c:pt idx="2">
                  <c:v>827</c:v>
                </c:pt>
                <c:pt idx="3">
                  <c:v>795</c:v>
                </c:pt>
                <c:pt idx="4">
                  <c:v>723</c:v>
                </c:pt>
                <c:pt idx="5">
                  <c:v>543</c:v>
                </c:pt>
                <c:pt idx="6">
                  <c:v>446</c:v>
                </c:pt>
                <c:pt idx="7">
                  <c:v>436</c:v>
                </c:pt>
                <c:pt idx="8">
                  <c:v>233</c:v>
                </c:pt>
                <c:pt idx="9">
                  <c:v>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FBB-4605-A343-4FBF9DDFEF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84405888"/>
        <c:axId val="518941536"/>
        <c:axId val="0"/>
      </c:bar3DChart>
      <c:catAx>
        <c:axId val="584405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8941536"/>
        <c:crosses val="autoZero"/>
        <c:auto val="1"/>
        <c:lblAlgn val="ctr"/>
        <c:lblOffset val="100"/>
        <c:noMultiLvlLbl val="0"/>
      </c:catAx>
      <c:valAx>
        <c:axId val="518941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 err="1">
                    <a:solidFill>
                      <a:sysClr val="windowText" lastClr="000000"/>
                    </a:solidFill>
                  </a:rPr>
                  <a:t>Rs</a:t>
                </a:r>
                <a:r>
                  <a:rPr lang="en-US" sz="1200" b="1" dirty="0">
                    <a:solidFill>
                      <a:sysClr val="windowText" lastClr="000000"/>
                    </a:solidFill>
                  </a:rPr>
                  <a:t> Million (FOB)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440588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>
                <a:solidFill>
                  <a:schemeClr val="tx1"/>
                </a:solidFill>
              </a:rPr>
              <a:t>Total</a:t>
            </a:r>
            <a:r>
              <a:rPr lang="en-US" sz="1600" b="1" baseline="0">
                <a:solidFill>
                  <a:schemeClr val="tx1"/>
                </a:solidFill>
              </a:rPr>
              <a:t> Exports by Region: January - September 2016</a:t>
            </a:r>
            <a:endParaRPr lang="en-US" sz="1600" b="1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8589150345847377"/>
          <c:y val="0.114524411753447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cat>
            <c:strRef>
              <c:f>Sheet3!$A$3:$A$8</c:f>
              <c:strCache>
                <c:ptCount val="6"/>
                <c:pt idx="0">
                  <c:v>EUROPE</c:v>
                </c:pt>
                <c:pt idx="1">
                  <c:v>COMESA</c:v>
                </c:pt>
                <c:pt idx="2">
                  <c:v>SADC</c:v>
                </c:pt>
                <c:pt idx="3">
                  <c:v>ASIA</c:v>
                </c:pt>
                <c:pt idx="4">
                  <c:v>AMERICA</c:v>
                </c:pt>
                <c:pt idx="5">
                  <c:v>OTHER</c:v>
                </c:pt>
              </c:strCache>
            </c:strRef>
          </c:cat>
          <c:val>
            <c:numRef>
              <c:f>Sheet3!$B$3:$B$8</c:f>
            </c:numRef>
          </c:val>
          <c:extLst>
            <c:ext xmlns:c16="http://schemas.microsoft.com/office/drawing/2014/chart" uri="{C3380CC4-5D6E-409C-BE32-E72D297353CC}">
              <c16:uniqueId val="{00000000-315E-4251-AFCF-12FD331754CE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315E-4251-AFCF-12FD331754C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315E-4251-AFCF-12FD331754C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315E-4251-AFCF-12FD331754C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315E-4251-AFCF-12FD331754C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A-315E-4251-AFCF-12FD331754C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C-315E-4251-AFCF-12FD331754C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EUROPE, </a:t>
                    </a:r>
                    <a:fld id="{ECEE34FA-8AF5-4643-935D-098F479F1AC7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15E-4251-AFCF-12FD331754C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COMESA,</a:t>
                    </a:r>
                    <a:r>
                      <a:rPr lang="en-US" baseline="0"/>
                      <a:t> </a:t>
                    </a:r>
                    <a:fld id="{4FFD1F79-2C0A-488C-908B-8CC839D00B4C}" type="VALUE">
                      <a:rPr lang="en-US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315E-4251-AFCF-12FD331754C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SADC, </a:t>
                    </a:r>
                    <a:fld id="{07BC3692-D9AC-436E-8AF2-805CCDB6E680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315E-4251-AFCF-12FD331754C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ASIA, </a:t>
                    </a:r>
                    <a:fld id="{CD5777FA-7424-447B-85CB-6B06A4559B3B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315E-4251-AFCF-12FD331754C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AMERICA, </a:t>
                    </a:r>
                    <a:fld id="{BF253D75-E1A2-4B43-8B24-267AFD7F60B8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315E-4251-AFCF-12FD331754C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OTHER, </a:t>
                    </a:r>
                    <a:fld id="{2D75169D-EBC7-4293-8CCD-877D9CE06364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315E-4251-AFCF-12FD331754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Sheet3!$A$3:$A$8</c:f>
              <c:strCache>
                <c:ptCount val="6"/>
                <c:pt idx="0">
                  <c:v>EUROPE</c:v>
                </c:pt>
                <c:pt idx="1">
                  <c:v>COMESA</c:v>
                </c:pt>
                <c:pt idx="2">
                  <c:v>SADC</c:v>
                </c:pt>
                <c:pt idx="3">
                  <c:v>ASIA</c:v>
                </c:pt>
                <c:pt idx="4">
                  <c:v>AMERICA</c:v>
                </c:pt>
                <c:pt idx="5">
                  <c:v>OTHER</c:v>
                </c:pt>
              </c:strCache>
            </c:strRef>
          </c:cat>
          <c:val>
            <c:numRef>
              <c:f>Sheet3!$C$3:$C$8</c:f>
              <c:numCache>
                <c:formatCode>0%</c:formatCode>
                <c:ptCount val="6"/>
                <c:pt idx="0">
                  <c:v>0.46633191489361703</c:v>
                </c:pt>
                <c:pt idx="1">
                  <c:v>0.10328510638297872</c:v>
                </c:pt>
                <c:pt idx="2">
                  <c:v>8.5038297872340421E-2</c:v>
                </c:pt>
                <c:pt idx="3">
                  <c:v>0.18001702127659575</c:v>
                </c:pt>
                <c:pt idx="4">
                  <c:v>0.12163404255319149</c:v>
                </c:pt>
                <c:pt idx="5">
                  <c:v>4.3693617021276596E-2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315E-4251-AFCF-12FD331754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>
                <a:solidFill>
                  <a:schemeClr val="tx1"/>
                </a:solidFill>
              </a:rPr>
              <a:t>Total</a:t>
            </a:r>
            <a:r>
              <a:rPr lang="en-US" sz="1600" b="1" baseline="0">
                <a:solidFill>
                  <a:schemeClr val="tx1"/>
                </a:solidFill>
              </a:rPr>
              <a:t> Exports by Region: January - September 2017</a:t>
            </a:r>
            <a:endParaRPr lang="en-US" sz="1600" b="1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8469519272678245"/>
          <c:y val="0.114817116028749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cat>
            <c:strRef>
              <c:f>Sheet3!$A$3:$A$8</c:f>
              <c:strCache>
                <c:ptCount val="6"/>
                <c:pt idx="0">
                  <c:v>EUROPE</c:v>
                </c:pt>
                <c:pt idx="1">
                  <c:v>COMESA</c:v>
                </c:pt>
                <c:pt idx="2">
                  <c:v>SADC</c:v>
                </c:pt>
                <c:pt idx="3">
                  <c:v>ASIA</c:v>
                </c:pt>
                <c:pt idx="4">
                  <c:v>AMERICA</c:v>
                </c:pt>
                <c:pt idx="5">
                  <c:v>OTHER</c:v>
                </c:pt>
              </c:strCache>
            </c:strRef>
          </c:cat>
          <c:val>
            <c:numRef>
              <c:f>Sheet3!$B$3:$B$8</c:f>
            </c:numRef>
          </c:val>
          <c:extLst>
            <c:ext xmlns:c16="http://schemas.microsoft.com/office/drawing/2014/chart" uri="{C3380CC4-5D6E-409C-BE32-E72D297353CC}">
              <c16:uniqueId val="{00000000-39E5-4B05-9539-2925C41D294F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39E5-4B05-9539-2925C41D294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39E5-4B05-9539-2925C41D294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39E5-4B05-9539-2925C41D294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39E5-4B05-9539-2925C41D294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A-39E5-4B05-9539-2925C41D294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C-39E5-4B05-9539-2925C41D294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EUROPE, 50%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9E5-4B05-9539-2925C41D294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COMESA,</a:t>
                    </a:r>
                    <a:r>
                      <a:rPr lang="en-US" baseline="0"/>
                      <a:t> </a:t>
                    </a:r>
                    <a:r>
                      <a:rPr lang="en-US"/>
                      <a:t>11%</a:t>
                    </a:r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9E5-4B05-9539-2925C41D294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SADC, </a:t>
                    </a:r>
                    <a:fld id="{07BC3692-D9AC-436E-8AF2-805CCDB6E680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39E5-4B05-9539-2925C41D294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ASIA, 13%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9E5-4B05-9539-2925C41D294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AMERICA, </a:t>
                    </a:r>
                    <a:fld id="{BF253D75-E1A2-4B43-8B24-267AFD7F60B8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39E5-4B05-9539-2925C41D294F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OTHER, 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9E5-4B05-9539-2925C41D29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Sheet3!$A$3:$A$8</c:f>
              <c:strCache>
                <c:ptCount val="6"/>
                <c:pt idx="0">
                  <c:v>EUROPE</c:v>
                </c:pt>
                <c:pt idx="1">
                  <c:v>COMESA</c:v>
                </c:pt>
                <c:pt idx="2">
                  <c:v>SADC</c:v>
                </c:pt>
                <c:pt idx="3">
                  <c:v>ASIA</c:v>
                </c:pt>
                <c:pt idx="4">
                  <c:v>AMERICA</c:v>
                </c:pt>
                <c:pt idx="5">
                  <c:v>OTHER</c:v>
                </c:pt>
              </c:strCache>
            </c:strRef>
          </c:cat>
          <c:val>
            <c:numRef>
              <c:f>Sheet3!$C$3:$C$8</c:f>
              <c:numCache>
                <c:formatCode>0%</c:formatCode>
                <c:ptCount val="6"/>
                <c:pt idx="0">
                  <c:v>0.46633191489361703</c:v>
                </c:pt>
                <c:pt idx="1">
                  <c:v>0.10328510638297872</c:v>
                </c:pt>
                <c:pt idx="2">
                  <c:v>8.5038297872340421E-2</c:v>
                </c:pt>
                <c:pt idx="3">
                  <c:v>0.18001702127659575</c:v>
                </c:pt>
                <c:pt idx="4">
                  <c:v>0.12163404255319149</c:v>
                </c:pt>
                <c:pt idx="5">
                  <c:v>4.3693617021276596E-2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39E5-4B05-9539-2925C41D29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b="1">
                <a:solidFill>
                  <a:schemeClr val="tx1"/>
                </a:solidFill>
              </a:rPr>
              <a:t>Imports - Main Products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Sheet8!$D$4</c:f>
              <c:strCache>
                <c:ptCount val="1"/>
                <c:pt idx="0">
                  <c:v> Jan - Sept 2016 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  <a:sp3d/>
          </c:spPr>
          <c:invertIfNegative val="0"/>
          <c:cat>
            <c:strRef>
              <c:f>Sheet8!$C$5:$C$14</c:f>
              <c:strCache>
                <c:ptCount val="10"/>
                <c:pt idx="0">
                  <c:v>Petroleum</c:v>
                </c:pt>
                <c:pt idx="1">
                  <c:v>Frozen Fish</c:v>
                </c:pt>
                <c:pt idx="2">
                  <c:v>Second Hand Vehicles</c:v>
                </c:pt>
                <c:pt idx="3">
                  <c:v>Mobile phones</c:v>
                </c:pt>
                <c:pt idx="4">
                  <c:v>Medicaments</c:v>
                </c:pt>
                <c:pt idx="5">
                  <c:v>Cane Sugar</c:v>
                </c:pt>
                <c:pt idx="6">
                  <c:v>Cigarettes</c:v>
                </c:pt>
                <c:pt idx="7">
                  <c:v>Non-Industrial Diamond</c:v>
                </c:pt>
                <c:pt idx="8">
                  <c:v>Dairy products</c:v>
                </c:pt>
                <c:pt idx="9">
                  <c:v>Portable digital computers</c:v>
                </c:pt>
              </c:strCache>
            </c:strRef>
          </c:cat>
          <c:val>
            <c:numRef>
              <c:f>Sheet8!$D$5:$D$14</c:f>
              <c:numCache>
                <c:formatCode>_(* #,##0_);_(* \(#,##0\);_(* "-"??_);_(@_)</c:formatCode>
                <c:ptCount val="10"/>
                <c:pt idx="0">
                  <c:v>11782</c:v>
                </c:pt>
                <c:pt idx="1">
                  <c:v>6944</c:v>
                </c:pt>
                <c:pt idx="2">
                  <c:v>4705</c:v>
                </c:pt>
                <c:pt idx="3">
                  <c:v>5846</c:v>
                </c:pt>
                <c:pt idx="4">
                  <c:v>2900</c:v>
                </c:pt>
                <c:pt idx="5">
                  <c:v>1278</c:v>
                </c:pt>
                <c:pt idx="6">
                  <c:v>1689</c:v>
                </c:pt>
                <c:pt idx="7">
                  <c:v>1968</c:v>
                </c:pt>
                <c:pt idx="8">
                  <c:v>1494</c:v>
                </c:pt>
                <c:pt idx="9">
                  <c:v>1449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A1-462F-B4D1-E68A8E884D74}"/>
            </c:ext>
          </c:extLst>
        </c:ser>
        <c:ser>
          <c:idx val="1"/>
          <c:order val="1"/>
          <c:tx>
            <c:strRef>
              <c:f>Sheet8!$E$4</c:f>
              <c:strCache>
                <c:ptCount val="1"/>
                <c:pt idx="0">
                  <c:v> Jan-Sept 2017 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1138217074628472E-3"/>
                  <c:y val="-5.5555555555555558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+43%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AA1-462F-B4D1-E68A8E884D74}"/>
                </c:ext>
              </c:extLst>
            </c:dLbl>
            <c:dLbl>
              <c:idx val="1"/>
              <c:layout>
                <c:manualLayout>
                  <c:x val="6.0975614635395458E-3"/>
                  <c:y val="-7.4074074074074077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+6%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AA1-462F-B4D1-E68A8E884D74}"/>
                </c:ext>
              </c:extLst>
            </c:dLbl>
            <c:dLbl>
              <c:idx val="2"/>
              <c:layout>
                <c:manualLayout>
                  <c:x val="7.1138217074627726E-3"/>
                  <c:y val="-7.4074074074074753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+33%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AA1-462F-B4D1-E68A8E884D74}"/>
                </c:ext>
              </c:extLst>
            </c:dLbl>
            <c:dLbl>
              <c:idx val="3"/>
              <c:layout>
                <c:manualLayout>
                  <c:x val="1.1178862683155903E-2"/>
                  <c:y val="-9.2592592592592587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-50%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AA1-462F-B4D1-E68A8E884D74}"/>
                </c:ext>
              </c:extLst>
            </c:dLbl>
            <c:dLbl>
              <c:idx val="4"/>
              <c:layout>
                <c:manualLayout>
                  <c:x val="4.0650409756929811E-3"/>
                  <c:y val="-1.8518518518518519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-2%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AA1-462F-B4D1-E68A8E884D74}"/>
                </c:ext>
              </c:extLst>
            </c:dLbl>
            <c:dLbl>
              <c:idx val="5"/>
              <c:layout>
                <c:manualLayout>
                  <c:x val="6.0975614635395831E-3"/>
                  <c:y val="-5.5555555555556911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+51%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AA1-462F-B4D1-E68A8E884D74}"/>
                </c:ext>
              </c:extLst>
            </c:dLbl>
            <c:dLbl>
              <c:idx val="6"/>
              <c:layout>
                <c:manualLayout>
                  <c:x val="7.1138217074628472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-2%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AA1-462F-B4D1-E68A8E884D74}"/>
                </c:ext>
              </c:extLst>
            </c:dLbl>
            <c:dLbl>
              <c:idx val="7"/>
              <c:layout>
                <c:manualLayout>
                  <c:x val="1.1178862683155903E-2"/>
                  <c:y val="-6.481408573928259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1" dirty="0">
                        <a:solidFill>
                          <a:schemeClr val="tx1"/>
                        </a:solidFill>
                      </a:rPr>
                      <a:t>-18%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9146344595924122E-2"/>
                      <c:h val="3.145377661125692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3AA1-462F-B4D1-E68A8E884D74}"/>
                </c:ext>
              </c:extLst>
            </c:dLbl>
            <c:dLbl>
              <c:idx val="8"/>
              <c:layout>
                <c:manualLayout>
                  <c:x val="6.0975614635394339E-3"/>
                  <c:y val="-1.8518518518518519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+6%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AA1-462F-B4D1-E68A8E884D74}"/>
                </c:ext>
              </c:extLst>
            </c:dLbl>
            <c:dLbl>
              <c:idx val="9"/>
              <c:layout>
                <c:manualLayout>
                  <c:x val="9.1463421953093746E-3"/>
                  <c:y val="-1.8518518518518519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+4%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AA1-462F-B4D1-E68A8E884D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Sheet8!$C$5:$C$14</c:f>
              <c:strCache>
                <c:ptCount val="10"/>
                <c:pt idx="0">
                  <c:v>Petroleum</c:v>
                </c:pt>
                <c:pt idx="1">
                  <c:v>Frozen Fish</c:v>
                </c:pt>
                <c:pt idx="2">
                  <c:v>Second Hand Vehicles</c:v>
                </c:pt>
                <c:pt idx="3">
                  <c:v>Mobile phones</c:v>
                </c:pt>
                <c:pt idx="4">
                  <c:v>Medicaments</c:v>
                </c:pt>
                <c:pt idx="5">
                  <c:v>Cane Sugar</c:v>
                </c:pt>
                <c:pt idx="6">
                  <c:v>Cigarettes</c:v>
                </c:pt>
                <c:pt idx="7">
                  <c:v>Non-Industrial Diamond</c:v>
                </c:pt>
                <c:pt idx="8">
                  <c:v>Dairy products</c:v>
                </c:pt>
                <c:pt idx="9">
                  <c:v>Portable digital computers</c:v>
                </c:pt>
              </c:strCache>
            </c:strRef>
          </c:cat>
          <c:val>
            <c:numRef>
              <c:f>Sheet8!$E$5:$E$14</c:f>
              <c:numCache>
                <c:formatCode>_(* #,##0_);_(* \(#,##0\);_(* "-"??_);_(@_)</c:formatCode>
                <c:ptCount val="10"/>
                <c:pt idx="0">
                  <c:v>16909</c:v>
                </c:pt>
                <c:pt idx="1">
                  <c:v>7390</c:v>
                </c:pt>
                <c:pt idx="2">
                  <c:v>6262</c:v>
                </c:pt>
                <c:pt idx="3">
                  <c:v>2937</c:v>
                </c:pt>
                <c:pt idx="4">
                  <c:v>2850</c:v>
                </c:pt>
                <c:pt idx="5">
                  <c:v>1932</c:v>
                </c:pt>
                <c:pt idx="6">
                  <c:v>1656</c:v>
                </c:pt>
                <c:pt idx="7">
                  <c:v>1602</c:v>
                </c:pt>
                <c:pt idx="8">
                  <c:v>1582</c:v>
                </c:pt>
                <c:pt idx="9">
                  <c:v>1516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A1-462F-B4D1-E68A8E884D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81929727"/>
        <c:axId val="1141434015"/>
        <c:axId val="0"/>
      </c:bar3DChart>
      <c:catAx>
        <c:axId val="981929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1434015"/>
        <c:crosses val="autoZero"/>
        <c:auto val="1"/>
        <c:lblAlgn val="ctr"/>
        <c:lblOffset val="100"/>
        <c:noMultiLvlLbl val="0"/>
      </c:catAx>
      <c:valAx>
        <c:axId val="11414340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 err="1">
                    <a:solidFill>
                      <a:schemeClr val="tx1"/>
                    </a:solidFill>
                  </a:rPr>
                  <a:t>Rs</a:t>
                </a:r>
                <a:r>
                  <a:rPr lang="en-US" sz="1200" b="1" dirty="0">
                    <a:solidFill>
                      <a:schemeClr val="tx1"/>
                    </a:solidFill>
                  </a:rPr>
                  <a:t> Million (CIF)</a:t>
                </a:r>
              </a:p>
            </c:rich>
          </c:tx>
          <c:layout>
            <c:manualLayout>
              <c:xMode val="edge"/>
              <c:yMode val="edge"/>
              <c:x val="4.8354462610785368E-2"/>
              <c:y val="0.3733095654709828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1929727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000" b="1">
                <a:solidFill>
                  <a:sysClr val="windowText" lastClr="000000"/>
                </a:solidFill>
              </a:rPr>
              <a:t>Main</a:t>
            </a:r>
            <a:r>
              <a:rPr lang="en-US" sz="2000" b="1" baseline="0">
                <a:solidFill>
                  <a:sysClr val="windowText" lastClr="000000"/>
                </a:solidFill>
              </a:rPr>
              <a:t> Countries of Imports</a:t>
            </a:r>
            <a:endParaRPr lang="en-US" sz="2000" b="1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Sheet7!$C$5</c:f>
              <c:strCache>
                <c:ptCount val="1"/>
                <c:pt idx="0">
                  <c:v> Jan-Sept 2016 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  <a:sp3d/>
          </c:spPr>
          <c:invertIfNegative val="0"/>
          <c:cat>
            <c:strRef>
              <c:f>Sheet7!$B$6:$B$15</c:f>
              <c:strCache>
                <c:ptCount val="10"/>
                <c:pt idx="0">
                  <c:v>India</c:v>
                </c:pt>
                <c:pt idx="1">
                  <c:v>China</c:v>
                </c:pt>
                <c:pt idx="2">
                  <c:v>South Africa</c:v>
                </c:pt>
                <c:pt idx="3">
                  <c:v>France</c:v>
                </c:pt>
                <c:pt idx="4">
                  <c:v>Japan</c:v>
                </c:pt>
                <c:pt idx="5">
                  <c:v>Spain</c:v>
                </c:pt>
                <c:pt idx="6">
                  <c:v>Germany</c:v>
                </c:pt>
                <c:pt idx="7">
                  <c:v>USA</c:v>
                </c:pt>
                <c:pt idx="8">
                  <c:v>Italy</c:v>
                </c:pt>
                <c:pt idx="9">
                  <c:v>UK</c:v>
                </c:pt>
              </c:strCache>
            </c:strRef>
          </c:cat>
          <c:val>
            <c:numRef>
              <c:f>Sheet7!$C$6:$C$15</c:f>
              <c:numCache>
                <c:formatCode>_(* #,##0_);_(* \(#,##0\);_(* "-"??_);_(@_)</c:formatCode>
                <c:ptCount val="10"/>
                <c:pt idx="0">
                  <c:v>18991</c:v>
                </c:pt>
                <c:pt idx="1">
                  <c:v>21292</c:v>
                </c:pt>
                <c:pt idx="2">
                  <c:v>8906</c:v>
                </c:pt>
                <c:pt idx="3">
                  <c:v>9476</c:v>
                </c:pt>
                <c:pt idx="4">
                  <c:v>3658</c:v>
                </c:pt>
                <c:pt idx="5">
                  <c:v>3614</c:v>
                </c:pt>
                <c:pt idx="6">
                  <c:v>3814</c:v>
                </c:pt>
                <c:pt idx="7">
                  <c:v>2649</c:v>
                </c:pt>
                <c:pt idx="8">
                  <c:v>2765</c:v>
                </c:pt>
                <c:pt idx="9">
                  <c:v>2678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97-4CBE-8950-48D7D42B8F39}"/>
            </c:ext>
          </c:extLst>
        </c:ser>
        <c:ser>
          <c:idx val="1"/>
          <c:order val="1"/>
          <c:tx>
            <c:strRef>
              <c:f>Sheet7!$D$5</c:f>
              <c:strCache>
                <c:ptCount val="1"/>
                <c:pt idx="0">
                  <c:v> Jan-Sept 2017 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1458333333333371E-2"/>
                  <c:y val="-1.111111111111111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+11%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97-4CBE-8950-48D7D42B8F39}"/>
                </c:ext>
              </c:extLst>
            </c:dLbl>
            <c:dLbl>
              <c:idx val="1"/>
              <c:layout>
                <c:manualLayout>
                  <c:x val="1.0416666666666628E-2"/>
                  <c:y val="-3.703703703703703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-4%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597-4CBE-8950-48D7D42B8F39}"/>
                </c:ext>
              </c:extLst>
            </c:dLbl>
            <c:dLbl>
              <c:idx val="2"/>
              <c:layout>
                <c:manualLayout>
                  <c:x val="9.3749999999999997E-3"/>
                  <c:y val="-7.4074074074074753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+24%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597-4CBE-8950-48D7D42B8F39}"/>
                </c:ext>
              </c:extLst>
            </c:dLbl>
            <c:dLbl>
              <c:idx val="3"/>
              <c:layout>
                <c:manualLayout>
                  <c:x val="7.2916666666666668E-3"/>
                  <c:y val="-5.5555555555555558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+7%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597-4CBE-8950-48D7D42B8F39}"/>
                </c:ext>
              </c:extLst>
            </c:dLbl>
            <c:dLbl>
              <c:idx val="4"/>
              <c:layout>
                <c:manualLayout>
                  <c:x val="7.2916666666666668E-3"/>
                  <c:y val="-5.5555555555555558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+24%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597-4CBE-8950-48D7D42B8F39}"/>
                </c:ext>
              </c:extLst>
            </c:dLbl>
            <c:dLbl>
              <c:idx val="5"/>
              <c:layout>
                <c:manualLayout>
                  <c:x val="7.2916666666665905E-3"/>
                  <c:y val="-3.7037037037038396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+17%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597-4CBE-8950-48D7D42B8F39}"/>
                </c:ext>
              </c:extLst>
            </c:dLbl>
            <c:dLbl>
              <c:idx val="6"/>
              <c:layout>
                <c:manualLayout>
                  <c:x val="6.2500000000000003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-6%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597-4CBE-8950-48D7D42B8F39}"/>
                </c:ext>
              </c:extLst>
            </c:dLbl>
            <c:dLbl>
              <c:idx val="7"/>
              <c:layout>
                <c:manualLayout>
                  <c:x val="8.3333333333333332E-3"/>
                  <c:y val="-3.7037037037037038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+13%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597-4CBE-8950-48D7D42B8F39}"/>
                </c:ext>
              </c:extLst>
            </c:dLbl>
            <c:dLbl>
              <c:idx val="8"/>
              <c:layout>
                <c:manualLayout>
                  <c:x val="9.3749999999999997E-3"/>
                  <c:y val="-5.5555555555555558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+2%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597-4CBE-8950-48D7D42B8F39}"/>
                </c:ext>
              </c:extLst>
            </c:dLbl>
            <c:dLbl>
              <c:idx val="9"/>
              <c:layout>
                <c:manualLayout>
                  <c:x val="6.2500000000000003E-3"/>
                  <c:y val="-3.7037037037037038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+1%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597-4CBE-8950-48D7D42B8F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Sheet7!$B$6:$B$15</c:f>
              <c:strCache>
                <c:ptCount val="10"/>
                <c:pt idx="0">
                  <c:v>India</c:v>
                </c:pt>
                <c:pt idx="1">
                  <c:v>China</c:v>
                </c:pt>
                <c:pt idx="2">
                  <c:v>South Africa</c:v>
                </c:pt>
                <c:pt idx="3">
                  <c:v>France</c:v>
                </c:pt>
                <c:pt idx="4">
                  <c:v>Japan</c:v>
                </c:pt>
                <c:pt idx="5">
                  <c:v>Spain</c:v>
                </c:pt>
                <c:pt idx="6">
                  <c:v>Germany</c:v>
                </c:pt>
                <c:pt idx="7">
                  <c:v>USA</c:v>
                </c:pt>
                <c:pt idx="8">
                  <c:v>Italy</c:v>
                </c:pt>
                <c:pt idx="9">
                  <c:v>UK</c:v>
                </c:pt>
              </c:strCache>
            </c:strRef>
          </c:cat>
          <c:val>
            <c:numRef>
              <c:f>Sheet7!$D$6:$D$15</c:f>
              <c:numCache>
                <c:formatCode>_(* #,##0_);_(* \(#,##0\);_(* "-"??_);_(@_)</c:formatCode>
                <c:ptCount val="10"/>
                <c:pt idx="0">
                  <c:v>21100</c:v>
                </c:pt>
                <c:pt idx="1">
                  <c:v>20468</c:v>
                </c:pt>
                <c:pt idx="2">
                  <c:v>11016</c:v>
                </c:pt>
                <c:pt idx="3">
                  <c:v>10178</c:v>
                </c:pt>
                <c:pt idx="4">
                  <c:v>4539</c:v>
                </c:pt>
                <c:pt idx="5">
                  <c:v>4214</c:v>
                </c:pt>
                <c:pt idx="6">
                  <c:v>3597</c:v>
                </c:pt>
                <c:pt idx="7">
                  <c:v>2993</c:v>
                </c:pt>
                <c:pt idx="8">
                  <c:v>2819</c:v>
                </c:pt>
                <c:pt idx="9">
                  <c:v>2699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97-4CBE-8950-48D7D42B8F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81928479"/>
        <c:axId val="1141404639"/>
        <c:axId val="0"/>
      </c:bar3DChart>
      <c:catAx>
        <c:axId val="981928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1404639"/>
        <c:crosses val="autoZero"/>
        <c:auto val="1"/>
        <c:lblAlgn val="ctr"/>
        <c:lblOffset val="100"/>
        <c:noMultiLvlLbl val="0"/>
      </c:catAx>
      <c:valAx>
        <c:axId val="11414046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 err="1">
                    <a:solidFill>
                      <a:schemeClr val="tx1"/>
                    </a:solidFill>
                  </a:rPr>
                  <a:t>Rs</a:t>
                </a:r>
                <a:r>
                  <a:rPr lang="en-US" sz="1200" b="1" dirty="0">
                    <a:solidFill>
                      <a:schemeClr val="tx1"/>
                    </a:solidFill>
                  </a:rPr>
                  <a:t> Million (CIF)</a:t>
                </a:r>
              </a:p>
            </c:rich>
          </c:tx>
          <c:layout>
            <c:manualLayout>
              <c:xMode val="edge"/>
              <c:yMode val="edge"/>
              <c:x val="4.1130659448818892E-2"/>
              <c:y val="0.4037280548264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1928479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A6155-E41E-4CBA-937A-0C8880A85C1A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75D2EA-B1B0-4982-9AFC-92D631F71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489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TO BE MODIFIED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E2CEA-5494-4E49-8F6C-413506539E5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62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615F-7B6D-45EF-8146-A2D44FC2FD11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7F28-6E61-4DCE-A750-9E51B3829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28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615F-7B6D-45EF-8146-A2D44FC2FD11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7F28-6E61-4DCE-A750-9E51B3829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234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615F-7B6D-45EF-8146-A2D44FC2FD11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7F28-6E61-4DCE-A750-9E51B3829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543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40309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23092326"/>
      </p:ext>
    </p:extLst>
  </p:cSld>
  <p:clrMapOvr>
    <a:masterClrMapping/>
  </p:clrMapOvr>
  <p:transition advClick="0" advTm="10000">
    <p:pull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2362471"/>
            <a:ext cx="12192000" cy="213305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1903095"/>
      </p:ext>
    </p:extLst>
  </p:cSld>
  <p:clrMapOvr>
    <a:masterClrMapping/>
  </p:clrMapOvr>
  <p:transition advClick="0" advTm="10000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615F-7B6D-45EF-8146-A2D44FC2FD11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7F28-6E61-4DCE-A750-9E51B3829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441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615F-7B6D-45EF-8146-A2D44FC2FD11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7F28-6E61-4DCE-A750-9E51B3829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60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615F-7B6D-45EF-8146-A2D44FC2FD11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7F28-6E61-4DCE-A750-9E51B3829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272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615F-7B6D-45EF-8146-A2D44FC2FD11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7F28-6E61-4DCE-A750-9E51B3829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77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615F-7B6D-45EF-8146-A2D44FC2FD11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7F28-6E61-4DCE-A750-9E51B3829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035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615F-7B6D-45EF-8146-A2D44FC2FD11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7F28-6E61-4DCE-A750-9E51B3829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978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615F-7B6D-45EF-8146-A2D44FC2FD11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7F28-6E61-4DCE-A750-9E51B3829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133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615F-7B6D-45EF-8146-A2D44FC2FD11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7F28-6E61-4DCE-A750-9E51B3829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224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F615F-7B6D-45EF-8146-A2D44FC2FD11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77F28-6E61-4DCE-A750-9E51B3829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1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ECA53B42-E199-43FC-A818-9C527C47EC2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17" b="25217"/>
          <a:stretch>
            <a:fillRect/>
          </a:stretch>
        </p:blipFill>
        <p:spPr/>
      </p:pic>
      <p:sp>
        <p:nvSpPr>
          <p:cNvPr id="56" name="Rectangle 55"/>
          <p:cNvSpPr/>
          <p:nvPr/>
        </p:nvSpPr>
        <p:spPr>
          <a:xfrm rot="5400000" flipV="1">
            <a:off x="5045992" y="-3093201"/>
            <a:ext cx="2100018" cy="12192002"/>
          </a:xfrm>
          <a:prstGeom prst="rect">
            <a:avLst/>
          </a:prstGeom>
          <a:gradFill>
            <a:gsLst>
              <a:gs pos="1000">
                <a:srgbClr val="00B0F0">
                  <a:alpha val="61000"/>
                </a:srgbClr>
              </a:gs>
              <a:gs pos="100000">
                <a:srgbClr val="0070C0">
                  <a:alpha val="85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42"/>
          <p:cNvGrpSpPr/>
          <p:nvPr/>
        </p:nvGrpSpPr>
        <p:grpSpPr>
          <a:xfrm>
            <a:off x="526943" y="4522646"/>
            <a:ext cx="10344684" cy="1030614"/>
            <a:chOff x="957675" y="4358676"/>
            <a:chExt cx="9928542" cy="920337"/>
          </a:xfrm>
        </p:grpSpPr>
        <p:sp>
          <p:nvSpPr>
            <p:cNvPr id="6" name="TextBox 5"/>
            <p:cNvSpPr txBox="1"/>
            <p:nvPr/>
          </p:nvSpPr>
          <p:spPr>
            <a:xfrm>
              <a:off x="957675" y="5094347"/>
              <a:ext cx="4202689" cy="184666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379748" y="4358676"/>
              <a:ext cx="3506469" cy="439751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endParaRPr lang="en-US" sz="3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852407" y="2812028"/>
            <a:ext cx="10693831" cy="61555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3</a:t>
            </a:r>
            <a:r>
              <a:rPr lang="en-US" sz="4000" b="1" baseline="30000" dirty="0">
                <a:solidFill>
                  <a:schemeClr val="bg1"/>
                </a:solidFill>
              </a:rPr>
              <a:t>rd</a:t>
            </a:r>
            <a:r>
              <a:rPr lang="en-US" sz="4000" b="1" dirty="0">
                <a:solidFill>
                  <a:schemeClr val="bg1"/>
                </a:solidFill>
              </a:rPr>
              <a:t> Quarter Trade Statistics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2D27D8-562F-4E14-BF9C-31EF888496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4" r="3821"/>
          <a:stretch/>
        </p:blipFill>
        <p:spPr>
          <a:xfrm>
            <a:off x="4077920" y="4768867"/>
            <a:ext cx="4036159" cy="155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39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 descr="MCCI- Logo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 t="27697" b="27697"/>
          <a:stretch>
            <a:fillRect/>
          </a:stretch>
        </p:blipFill>
        <p:spPr/>
      </p:pic>
      <p:sp>
        <p:nvSpPr>
          <p:cNvPr id="6" name="Rectangle 5"/>
          <p:cNvSpPr/>
          <p:nvPr/>
        </p:nvSpPr>
        <p:spPr>
          <a:xfrm rot="5400000" flipV="1">
            <a:off x="5022000" y="-2681752"/>
            <a:ext cx="2160000" cy="12204000"/>
          </a:xfrm>
          <a:prstGeom prst="rect">
            <a:avLst/>
          </a:prstGeom>
          <a:gradFill>
            <a:gsLst>
              <a:gs pos="1000">
                <a:srgbClr val="00B0F0">
                  <a:alpha val="85000"/>
                </a:srgbClr>
              </a:gs>
              <a:gs pos="100000">
                <a:srgbClr val="0070C0">
                  <a:alpha val="85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3121224"/>
            <a:ext cx="12192000" cy="1107996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MCCI Trade Division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20 December 2017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817001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37232A9-2073-455C-8C80-FEC944B680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3069951"/>
              </p:ext>
            </p:extLst>
          </p:nvPr>
        </p:nvGraphicFramePr>
        <p:xfrm>
          <a:off x="211015" y="225084"/>
          <a:ext cx="11732456" cy="6443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2482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88E031D-EB4E-49E6-AB10-D3C83E4276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2710747"/>
              </p:ext>
            </p:extLst>
          </p:nvPr>
        </p:nvGraphicFramePr>
        <p:xfrm>
          <a:off x="0" y="0"/>
          <a:ext cx="12191999" cy="685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7557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FE073B7-65C7-4366-AE09-D856D19387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7463105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3321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4D68CEC-DEB9-455A-9168-49C4AA38D8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3594283"/>
              </p:ext>
            </p:extLst>
          </p:nvPr>
        </p:nvGraphicFramePr>
        <p:xfrm>
          <a:off x="238539" y="159026"/>
          <a:ext cx="11622157" cy="6480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255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15D7414-79EC-4B20-9A21-9AB613DFA3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5835348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5193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DB0D8A0-7861-419F-ACCA-39DDBA31FE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8689988"/>
              </p:ext>
            </p:extLst>
          </p:nvPr>
        </p:nvGraphicFramePr>
        <p:xfrm>
          <a:off x="281353" y="685670"/>
          <a:ext cx="5894363" cy="5433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FA56A06-C9D5-4A32-8223-D67828895A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1776026"/>
              </p:ext>
            </p:extLst>
          </p:nvPr>
        </p:nvGraphicFramePr>
        <p:xfrm>
          <a:off x="5697415" y="633046"/>
          <a:ext cx="5992836" cy="5641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2956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7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2F8BE50-196D-41F1-B530-BE6CE125F0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6997891"/>
              </p:ext>
            </p:extLst>
          </p:nvPr>
        </p:nvGraphicFramePr>
        <p:xfrm>
          <a:off x="0" y="0"/>
          <a:ext cx="124967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6514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7714B86-8455-43F3-AA5C-AB9344AF96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9581122"/>
              </p:ext>
            </p:extLst>
          </p:nvPr>
        </p:nvGraphicFramePr>
        <p:xfrm>
          <a:off x="1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9650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835</TotalTime>
  <Words>318</Words>
  <Application>Microsoft Office PowerPoint</Application>
  <PresentationFormat>Widescreen</PresentationFormat>
  <Paragraphs>92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Vagen Amoomoogum</dc:creator>
  <cp:lastModifiedBy>Vagen Amoomoogum</cp:lastModifiedBy>
  <cp:revision>45</cp:revision>
  <dcterms:created xsi:type="dcterms:W3CDTF">2017-12-13T09:34:00Z</dcterms:created>
  <dcterms:modified xsi:type="dcterms:W3CDTF">2017-12-20T11:49:46Z</dcterms:modified>
</cp:coreProperties>
</file>