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 id="2147483666" r:id="rId3"/>
  </p:sldMasterIdLst>
  <p:handoutMasterIdLst>
    <p:handoutMasterId r:id="rId27"/>
  </p:handoutMasterIdLst>
  <p:sldIdLst>
    <p:sldId id="256" r:id="rId4"/>
    <p:sldId id="326" r:id="rId5"/>
    <p:sldId id="342" r:id="rId6"/>
    <p:sldId id="343" r:id="rId7"/>
    <p:sldId id="354" r:id="rId8"/>
    <p:sldId id="328" r:id="rId9"/>
    <p:sldId id="329" r:id="rId10"/>
    <p:sldId id="345" r:id="rId11"/>
    <p:sldId id="337" r:id="rId12"/>
    <p:sldId id="346" r:id="rId13"/>
    <p:sldId id="336" r:id="rId14"/>
    <p:sldId id="352" r:id="rId15"/>
    <p:sldId id="339" r:id="rId16"/>
    <p:sldId id="340" r:id="rId17"/>
    <p:sldId id="341" r:id="rId18"/>
    <p:sldId id="333" r:id="rId19"/>
    <p:sldId id="347" r:id="rId20"/>
    <p:sldId id="348" r:id="rId21"/>
    <p:sldId id="349" r:id="rId22"/>
    <p:sldId id="353" r:id="rId23"/>
    <p:sldId id="351" r:id="rId24"/>
    <p:sldId id="338" r:id="rId25"/>
    <p:sldId id="258" r:id="rId26"/>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p:restoredTop sz="97983" autoAdjust="0"/>
  </p:normalViewPr>
  <p:slideViewPr>
    <p:cSldViewPr snapToGrid="0" snapToObjects="1">
      <p:cViewPr>
        <p:scale>
          <a:sx n="100" d="100"/>
          <a:sy n="100" d="100"/>
        </p:scale>
        <p:origin x="-98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2042"/>
          </a:xfrm>
          <a:prstGeom prst="rect">
            <a:avLst/>
          </a:prstGeom>
        </p:spPr>
        <p:txBody>
          <a:bodyPr vert="horz" lIns="92546" tIns="46273" rIns="92546" bIns="46273" rtlCol="0"/>
          <a:lstStyle>
            <a:lvl1pPr algn="r">
              <a:defRPr sz="1200"/>
            </a:lvl1pPr>
          </a:lstStyle>
          <a:p>
            <a:fld id="{BEEB42A1-3FD2-43FC-8C1B-187C5E7945EB}" type="datetimeFigureOut">
              <a:rPr lang="en-US" smtClean="0"/>
              <a:t>1/16/2020</a:t>
            </a:fld>
            <a:endParaRPr lang="en-US"/>
          </a:p>
        </p:txBody>
      </p:sp>
      <p:sp>
        <p:nvSpPr>
          <p:cNvPr id="4" name="Footer Placeholder 3"/>
          <p:cNvSpPr>
            <a:spLocks noGrp="1"/>
          </p:cNvSpPr>
          <p:nvPr>
            <p:ph type="ftr" sz="quarter" idx="2"/>
          </p:nvPr>
        </p:nvSpPr>
        <p:spPr>
          <a:xfrm>
            <a:off x="0" y="8777192"/>
            <a:ext cx="3013763" cy="462042"/>
          </a:xfrm>
          <a:prstGeom prst="rect">
            <a:avLst/>
          </a:prstGeom>
        </p:spPr>
        <p:txBody>
          <a:bodyPr vert="horz" lIns="92546" tIns="46273" rIns="92546" bIns="46273"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777192"/>
            <a:ext cx="3013763" cy="462042"/>
          </a:xfrm>
          <a:prstGeom prst="rect">
            <a:avLst/>
          </a:prstGeom>
        </p:spPr>
        <p:txBody>
          <a:bodyPr vert="horz" lIns="92546" tIns="46273" rIns="92546" bIns="46273" rtlCol="0" anchor="b"/>
          <a:lstStyle>
            <a:lvl1pPr algn="r">
              <a:defRPr sz="1200"/>
            </a:lvl1pPr>
          </a:lstStyle>
          <a:p>
            <a:fld id="{2D8A3C2E-D1EA-4FF6-9BE5-88A54015992B}" type="slidenum">
              <a:rPr lang="en-US" smtClean="0"/>
              <a:t>‹#›</a:t>
            </a:fld>
            <a:endParaRPr lang="en-US"/>
          </a:p>
        </p:txBody>
      </p:sp>
    </p:spTree>
    <p:extLst>
      <p:ext uri="{BB962C8B-B14F-4D97-AF65-F5344CB8AC3E}">
        <p14:creationId xmlns:p14="http://schemas.microsoft.com/office/powerpoint/2010/main" val="836061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8BAD70-4929-E74D-8A8F-03EB9708ABB3}"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C68C0-4428-7E47-A151-9A8582234FD8}" type="slidenum">
              <a:rPr lang="en-US" smtClean="0"/>
              <a:t>‹#›</a:t>
            </a:fld>
            <a:endParaRPr lang="en-US"/>
          </a:p>
        </p:txBody>
      </p:sp>
    </p:spTree>
    <p:extLst>
      <p:ext uri="{BB962C8B-B14F-4D97-AF65-F5344CB8AC3E}">
        <p14:creationId xmlns:p14="http://schemas.microsoft.com/office/powerpoint/2010/main" val="13304775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A6B2B9-1197-884D-8F98-E7F41D09F374}"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D4373-670B-6E41-807B-CB043CAD49EF}" type="slidenum">
              <a:rPr lang="en-US" smtClean="0"/>
              <a:t>‹#›</a:t>
            </a:fld>
            <a:endParaRPr lang="en-US"/>
          </a:p>
        </p:txBody>
      </p:sp>
    </p:spTree>
    <p:extLst>
      <p:ext uri="{BB962C8B-B14F-4D97-AF65-F5344CB8AC3E}">
        <p14:creationId xmlns:p14="http://schemas.microsoft.com/office/powerpoint/2010/main" val="1612132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5D6FA3-9BBB-4DB0-9CFE-B9B856126764}" type="datetimeFigureOut">
              <a:rPr lang="en-GB" smtClean="0"/>
              <a:t>16/01/2020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E5FD4B-9AA4-43C8-922D-BFB3E99AEF14}" type="slidenum">
              <a:rPr lang="en-GB" smtClean="0"/>
              <a:t>‹#›</a:t>
            </a:fld>
            <a:endParaRPr lang="en-GB"/>
          </a:p>
        </p:txBody>
      </p:sp>
    </p:spTree>
    <p:extLst>
      <p:ext uri="{BB962C8B-B14F-4D97-AF65-F5344CB8AC3E}">
        <p14:creationId xmlns:p14="http://schemas.microsoft.com/office/powerpoint/2010/main" val="14295719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4"/>
            <a:ext cx="7886700" cy="43513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BAD70-4929-E74D-8A8F-03EB9708ABB3}" type="datetimeFigureOut">
              <a:rPr lang="en-US" smtClean="0"/>
              <a:t>1/16/2020</a:t>
            </a:fld>
            <a:endParaRPr 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C68C0-4428-7E47-A151-9A8582234FD8}" type="slidenum">
              <a:rPr lang="en-US" smtClean="0"/>
              <a:t>‹#›</a:t>
            </a:fld>
            <a:endParaRPr lang="en-US"/>
          </a:p>
        </p:txBody>
      </p:sp>
      <p:pic>
        <p:nvPicPr>
          <p:cNvPr id="9" name="Picture 2" descr="M:\MRA JOB\2017\6-JUNE\5. MRA CORPORATE IDENTITY\2nd Proposal\3. PPT\Power-Point-Presention-FRONT-COV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
            <a:ext cx="9144001" cy="687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034938"/>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4"/>
            <a:ext cx="7886700" cy="43513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6B2B9-1197-884D-8F98-E7F41D09F374}" type="datetimeFigureOut">
              <a:rPr lang="en-US" smtClean="0"/>
              <a:t>1/16/2020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D4373-670B-6E41-807B-CB043CAD49EF}" type="slidenum">
              <a:rPr lang="en-US" smtClean="0"/>
              <a:t>‹#›</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2" y="805"/>
            <a:ext cx="9122896" cy="6855857"/>
          </a:xfrm>
          <a:prstGeom prst="rect">
            <a:avLst/>
          </a:prstGeom>
        </p:spPr>
      </p:pic>
    </p:spTree>
    <p:extLst>
      <p:ext uri="{BB962C8B-B14F-4D97-AF65-F5344CB8AC3E}">
        <p14:creationId xmlns:p14="http://schemas.microsoft.com/office/powerpoint/2010/main" val="1899102199"/>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D6FA3-9BBB-4DB0-9CFE-B9B856126764}" type="datetimeFigureOut">
              <a:rPr lang="en-GB" smtClean="0"/>
              <a:t>16/01/2020</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5FD4B-9AA4-43C8-922D-BFB3E99AEF14}" type="slidenum">
              <a:rPr lang="en-GB" smtClean="0"/>
              <a:t>‹#›</a:t>
            </a:fld>
            <a:endParaRPr lang="en-GB"/>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53" y="805"/>
            <a:ext cx="9122896" cy="6855857"/>
          </a:xfrm>
          <a:prstGeom prst="rect">
            <a:avLst/>
          </a:prstGeom>
        </p:spPr>
      </p:pic>
    </p:spTree>
    <p:extLst>
      <p:ext uri="{BB962C8B-B14F-4D97-AF65-F5344CB8AC3E}">
        <p14:creationId xmlns:p14="http://schemas.microsoft.com/office/powerpoint/2010/main" val="4211287588"/>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704850" y="2290652"/>
            <a:ext cx="8141437" cy="4567348"/>
          </a:xfrm>
        </p:spPr>
        <p:txBody>
          <a:bodyPr>
            <a:normAutofit fontScale="90000"/>
          </a:bodyPr>
          <a:lstStyle/>
          <a:p>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4400" b="1" dirty="0">
                <a:solidFill>
                  <a:schemeClr val="bg1"/>
                </a:solidFill>
                <a:latin typeface="Times New Roman" pitchFamily="18" charset="0"/>
                <a:cs typeface="Times New Roman" pitchFamily="18" charset="0"/>
              </a:rPr>
              <a:t/>
            </a:r>
            <a:br>
              <a:rPr lang="en-US" sz="4400" b="1" dirty="0">
                <a:solidFill>
                  <a:schemeClr val="bg1"/>
                </a:solidFill>
                <a:latin typeface="Times New Roman" pitchFamily="18" charset="0"/>
                <a:cs typeface="Times New Roman" pitchFamily="18" charset="0"/>
              </a:rPr>
            </a:br>
            <a:r>
              <a:rPr lang="en-US" sz="4400" b="1" dirty="0" smtClean="0">
                <a:solidFill>
                  <a:schemeClr val="bg1"/>
                </a:solidFill>
                <a:latin typeface="Times New Roman" pitchFamily="18" charset="0"/>
                <a:cs typeface="Times New Roman" pitchFamily="18" charset="0"/>
              </a:rPr>
              <a:t/>
            </a:r>
            <a:br>
              <a:rPr lang="en-US" sz="4400" b="1" dirty="0" smtClean="0">
                <a:solidFill>
                  <a:schemeClr val="bg1"/>
                </a:solidFill>
                <a:latin typeface="Times New Roman" pitchFamily="18" charset="0"/>
                <a:cs typeface="Times New Roman" pitchFamily="18" charset="0"/>
              </a:rPr>
            </a:br>
            <a:r>
              <a:rPr lang="en-US" sz="3600" b="1" dirty="0" smtClean="0">
                <a:solidFill>
                  <a:schemeClr val="bg1"/>
                </a:solidFill>
                <a:latin typeface="Times New Roman" pitchFamily="18" charset="0"/>
                <a:cs typeface="Times New Roman" pitchFamily="18" charset="0"/>
              </a:rPr>
              <a:t>Implementation of Excise Stamps on Alcoholic Products including Wine and Beer</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a:latin typeface="Arial" pitchFamily="34" charset="0"/>
                <a:cs typeface="Arial" pitchFamily="34" charset="0"/>
              </a:rPr>
              <a:t/>
            </a:r>
            <a:br>
              <a:rPr lang="en-US" sz="3200" dirty="0">
                <a:latin typeface="Arial" pitchFamily="34" charset="0"/>
                <a:cs typeface="Arial" pitchFamily="34" charset="0"/>
              </a:rPr>
            </a:br>
            <a:r>
              <a:rPr lang="en-US" sz="2200" dirty="0" smtClean="0">
                <a:solidFill>
                  <a:schemeClr val="bg1"/>
                </a:solidFill>
                <a:latin typeface="Times New Roman" pitchFamily="18" charset="0"/>
                <a:cs typeface="Times New Roman" pitchFamily="18" charset="0"/>
              </a:rPr>
              <a:t>PRESENTED BY : </a:t>
            </a:r>
            <a:br>
              <a:rPr lang="en-US" sz="2200" dirty="0" smtClean="0">
                <a:solidFill>
                  <a:schemeClr val="bg1"/>
                </a:solidFill>
                <a:latin typeface="Times New Roman" pitchFamily="18" charset="0"/>
                <a:cs typeface="Times New Roman" pitchFamily="18" charset="0"/>
              </a:rPr>
            </a:br>
            <a:r>
              <a:rPr lang="en-US" sz="2200" dirty="0">
                <a:solidFill>
                  <a:schemeClr val="bg1"/>
                </a:solidFill>
                <a:latin typeface="Times New Roman" pitchFamily="18" charset="0"/>
                <a:cs typeface="Times New Roman" pitchFamily="18" charset="0"/>
              </a:rPr>
              <a:t/>
            </a:r>
            <a:br>
              <a:rPr lang="en-US" sz="2200" dirty="0">
                <a:solidFill>
                  <a:schemeClr val="bg1"/>
                </a:solidFill>
                <a:latin typeface="Times New Roman" pitchFamily="18" charset="0"/>
                <a:cs typeface="Times New Roman" pitchFamily="18" charset="0"/>
              </a:rPr>
            </a:br>
            <a:r>
              <a:rPr lang="en-US" sz="2200" dirty="0" smtClean="0">
                <a:solidFill>
                  <a:schemeClr val="bg1"/>
                </a:solidFill>
                <a:latin typeface="Times New Roman" pitchFamily="18" charset="0"/>
                <a:cs typeface="Times New Roman" pitchFamily="18" charset="0"/>
              </a:rPr>
              <a:t>Excise Section</a:t>
            </a:r>
            <a:br>
              <a:rPr lang="en-US" sz="2200" dirty="0" smtClean="0">
                <a:solidFill>
                  <a:schemeClr val="bg1"/>
                </a:solidFill>
                <a:latin typeface="Times New Roman" pitchFamily="18" charset="0"/>
                <a:cs typeface="Times New Roman" pitchFamily="18" charset="0"/>
              </a:rPr>
            </a:br>
            <a:r>
              <a:rPr lang="en-US" sz="2200" dirty="0" smtClean="0">
                <a:solidFill>
                  <a:schemeClr val="bg1"/>
                </a:solidFill>
                <a:latin typeface="Times New Roman" pitchFamily="18" charset="0"/>
                <a:cs typeface="Times New Roman" pitchFamily="18" charset="0"/>
              </a:rPr>
              <a:t/>
            </a:r>
            <a:br>
              <a:rPr lang="en-US" sz="2200" dirty="0" smtClean="0">
                <a:solidFill>
                  <a:schemeClr val="bg1"/>
                </a:solidFill>
                <a:latin typeface="Times New Roman" pitchFamily="18" charset="0"/>
                <a:cs typeface="Times New Roman" pitchFamily="18" charset="0"/>
              </a:rPr>
            </a:br>
            <a:r>
              <a:rPr lang="en-US" sz="2200" dirty="0" smtClean="0">
                <a:solidFill>
                  <a:schemeClr val="bg1"/>
                </a:solidFill>
                <a:latin typeface="Times New Roman" pitchFamily="18" charset="0"/>
                <a:cs typeface="Times New Roman" pitchFamily="18" charset="0"/>
              </a:rPr>
              <a:t>Date : 16</a:t>
            </a:r>
            <a:r>
              <a:rPr lang="en-US" sz="2200" baseline="30000" dirty="0" smtClean="0">
                <a:solidFill>
                  <a:schemeClr val="bg1"/>
                </a:solidFill>
                <a:latin typeface="Times New Roman" pitchFamily="18" charset="0"/>
                <a:cs typeface="Times New Roman" pitchFamily="18" charset="0"/>
              </a:rPr>
              <a:t>th</a:t>
            </a:r>
            <a:r>
              <a:rPr lang="en-US" sz="2200" dirty="0" smtClean="0">
                <a:solidFill>
                  <a:schemeClr val="bg1"/>
                </a:solidFill>
                <a:latin typeface="Times New Roman" pitchFamily="18" charset="0"/>
                <a:cs typeface="Times New Roman" pitchFamily="18" charset="0"/>
              </a:rPr>
              <a:t> January 2020</a:t>
            </a:r>
            <a:br>
              <a:rPr lang="en-US" sz="2200" dirty="0" smtClean="0">
                <a:solidFill>
                  <a:schemeClr val="bg1"/>
                </a:solidFill>
                <a:latin typeface="Times New Roman" pitchFamily="18" charset="0"/>
                <a:cs typeface="Times New Roman" pitchFamily="18" charset="0"/>
              </a:rPr>
            </a:br>
            <a:r>
              <a:rPr lang="en-US" sz="2200" dirty="0" smtClean="0">
                <a:solidFill>
                  <a:schemeClr val="bg1"/>
                </a:solidFill>
                <a:latin typeface="Times New Roman" pitchFamily="18" charset="0"/>
                <a:cs typeface="Times New Roman" pitchFamily="18" charset="0"/>
              </a:rPr>
              <a:t/>
            </a:r>
            <a:br>
              <a:rPr lang="en-US" sz="2200" dirty="0" smtClean="0">
                <a:solidFill>
                  <a:schemeClr val="bg1"/>
                </a:solidFill>
                <a:latin typeface="Times New Roman" pitchFamily="18" charset="0"/>
                <a:cs typeface="Times New Roman" pitchFamily="18" charset="0"/>
              </a:rPr>
            </a:br>
            <a:r>
              <a:rPr lang="en-US" sz="2000" dirty="0">
                <a:solidFill>
                  <a:schemeClr val="bg1"/>
                </a:solidFill>
              </a:rPr>
              <a:t/>
            </a:r>
            <a:br>
              <a:rPr lang="en-US" sz="2000" dirty="0">
                <a:solidFill>
                  <a:schemeClr val="bg1"/>
                </a:solidFill>
              </a:rPr>
            </a:b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13951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4325" y="1333499"/>
            <a:ext cx="8610600" cy="5029201"/>
          </a:xfrm>
        </p:spPr>
        <p:txBody>
          <a:bodyPr>
            <a:normAutofit lnSpcReduction="10000"/>
          </a:bodyPr>
          <a:lstStyle/>
          <a:p>
            <a:pPr algn="just">
              <a:lnSpc>
                <a:spcPct val="150000"/>
              </a:lnSpc>
            </a:pPr>
            <a:r>
              <a:rPr lang="en-US" sz="2200" b="1" dirty="0" smtClean="0"/>
              <a:t>Regulation 99DA</a:t>
            </a:r>
            <a:endParaRPr lang="en-US" sz="2200" dirty="0" smtClean="0"/>
          </a:p>
          <a:p>
            <a:pPr algn="just">
              <a:lnSpc>
                <a:spcPct val="150000"/>
              </a:lnSpc>
            </a:pP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3) Notwithstanding paragraph (1), any person who, on </a:t>
            </a:r>
            <a:r>
              <a:rPr lang="en-US" sz="2200" b="1" dirty="0" smtClean="0">
                <a:latin typeface="Times New Roman" pitchFamily="18" charset="0"/>
                <a:cs typeface="Times New Roman" pitchFamily="18" charset="0"/>
              </a:rPr>
              <a:t>2</a:t>
            </a:r>
            <a:r>
              <a:rPr lang="en-US" sz="2200" b="1" baseline="30000" dirty="0" smtClean="0">
                <a:latin typeface="Times New Roman" pitchFamily="18" charset="0"/>
                <a:cs typeface="Times New Roman" pitchFamily="18" charset="0"/>
              </a:rPr>
              <a:t>nd</a:t>
            </a:r>
            <a:r>
              <a:rPr lang="en-US" sz="2200" b="1" dirty="0" smtClean="0">
                <a:latin typeface="Times New Roman" pitchFamily="18" charset="0"/>
                <a:cs typeface="Times New Roman" pitchFamily="18" charset="0"/>
              </a:rPr>
              <a:t> February </a:t>
            </a:r>
            <a:r>
              <a:rPr lang="en-US" sz="2200" b="1" dirty="0">
                <a:latin typeface="Times New Roman" pitchFamily="18" charset="0"/>
                <a:cs typeface="Times New Roman" pitchFamily="18" charset="0"/>
              </a:rPr>
              <a:t>2020</a:t>
            </a:r>
            <a:r>
              <a:rPr lang="en-US" sz="2200" dirty="0">
                <a:latin typeface="Times New Roman" pitchFamily="18" charset="0"/>
                <a:cs typeface="Times New Roman" pitchFamily="18" charset="0"/>
              </a:rPr>
              <a:t>, has, in the course of his business – </a:t>
            </a:r>
          </a:p>
          <a:p>
            <a:pPr marL="457200" indent="-457200" algn="just">
              <a:lnSpc>
                <a:spcPct val="150000"/>
              </a:lnSpc>
              <a:buAutoNum type="alphaLcParenBoth"/>
            </a:pPr>
            <a:r>
              <a:rPr lang="en-US" sz="2200" dirty="0" smtClean="0">
                <a:latin typeface="Times New Roman" pitchFamily="18" charset="0"/>
                <a:cs typeface="Times New Roman" pitchFamily="18" charset="0"/>
              </a:rPr>
              <a:t>a </a:t>
            </a:r>
            <a:r>
              <a:rPr lang="en-US" sz="2200" dirty="0">
                <a:latin typeface="Times New Roman" pitchFamily="18" charset="0"/>
                <a:cs typeface="Times New Roman" pitchFamily="18" charset="0"/>
              </a:rPr>
              <a:t>stock of imported or locally manufactured goods; </a:t>
            </a:r>
          </a:p>
          <a:p>
            <a:pPr marL="457200" indent="-457200" algn="just">
              <a:lnSpc>
                <a:spcPct val="150000"/>
              </a:lnSpc>
              <a:buAutoNum type="alphaLcParenBoth"/>
            </a:pPr>
            <a:r>
              <a:rPr lang="en-US" sz="2200" dirty="0" smtClean="0">
                <a:latin typeface="Times New Roman" pitchFamily="18" charset="0"/>
                <a:cs typeface="Times New Roman" pitchFamily="18" charset="0"/>
              </a:rPr>
              <a:t>goods </a:t>
            </a:r>
            <a:r>
              <a:rPr lang="en-US" sz="2200" dirty="0">
                <a:latin typeface="Times New Roman" pitchFamily="18" charset="0"/>
                <a:cs typeface="Times New Roman" pitchFamily="18" charset="0"/>
              </a:rPr>
              <a:t>in a bonded warehouse or Freeport zone, </a:t>
            </a:r>
          </a:p>
          <a:p>
            <a:pPr algn="just">
              <a:lnSpc>
                <a:spcPct val="150000"/>
              </a:lnSpc>
            </a:pPr>
            <a:r>
              <a:rPr lang="en-US" sz="2200" dirty="0">
                <a:latin typeface="Times New Roman" pitchFamily="18" charset="0"/>
                <a:cs typeface="Times New Roman" pitchFamily="18" charset="0"/>
              </a:rPr>
              <a:t>falling under the Fourteenth Schedule, shall, not later than </a:t>
            </a:r>
            <a:r>
              <a:rPr lang="en-US" sz="2200" b="1" dirty="0" smtClean="0">
                <a:latin typeface="Times New Roman" pitchFamily="18" charset="0"/>
                <a:cs typeface="Times New Roman" pitchFamily="18" charset="0"/>
              </a:rPr>
              <a:t>2</a:t>
            </a:r>
            <a:r>
              <a:rPr lang="en-US" sz="2200" b="1" baseline="30000" dirty="0" smtClean="0">
                <a:latin typeface="Times New Roman" pitchFamily="18" charset="0"/>
                <a:cs typeface="Times New Roman" pitchFamily="18" charset="0"/>
              </a:rPr>
              <a:t>nd</a:t>
            </a:r>
            <a:r>
              <a:rPr lang="en-US" sz="2200" b="1" dirty="0" smtClean="0">
                <a:latin typeface="Times New Roman" pitchFamily="18" charset="0"/>
                <a:cs typeface="Times New Roman" pitchFamily="18" charset="0"/>
              </a:rPr>
              <a:t> August </a:t>
            </a:r>
            <a:r>
              <a:rPr lang="en-US" sz="2200" b="1" dirty="0">
                <a:latin typeface="Times New Roman" pitchFamily="18" charset="0"/>
                <a:cs typeface="Times New Roman" pitchFamily="18" charset="0"/>
              </a:rPr>
              <a:t>2020</a:t>
            </a:r>
            <a:r>
              <a:rPr lang="en-US" sz="2200" dirty="0">
                <a:latin typeface="Times New Roman" pitchFamily="18" charset="0"/>
                <a:cs typeface="Times New Roman" pitchFamily="18" charset="0"/>
              </a:rPr>
              <a:t>, sell or otherwise transfer or remove for home consumption, as the case may be, the goods without causing the goods to be marked with the markings. </a:t>
            </a:r>
          </a:p>
          <a:p>
            <a:pPr algn="just">
              <a:lnSpc>
                <a:spcPct val="150000"/>
              </a:lnSpc>
            </a:pPr>
            <a:endParaRPr lang="en-US" dirty="0"/>
          </a:p>
        </p:txBody>
      </p:sp>
      <p:sp>
        <p:nvSpPr>
          <p:cNvPr id="5" name="TextBox 4"/>
          <p:cNvSpPr txBox="1"/>
          <p:nvPr/>
        </p:nvSpPr>
        <p:spPr>
          <a:xfrm>
            <a:off x="3505200" y="31462"/>
            <a:ext cx="5419725" cy="1077218"/>
          </a:xfrm>
          <a:prstGeom prst="rect">
            <a:avLst/>
          </a:prstGeom>
          <a:noFill/>
        </p:spPr>
        <p:txBody>
          <a:bodyPr wrap="square" rtlCol="0">
            <a:spAutoFit/>
          </a:bodyPr>
          <a:lstStyle/>
          <a:p>
            <a:pPr algn="r"/>
            <a:r>
              <a:rPr lang="en-GB" sz="3200" b="1" dirty="0">
                <a:solidFill>
                  <a:schemeClr val="bg1"/>
                </a:solidFill>
              </a:rPr>
              <a:t>GN 161 of 2019 – </a:t>
            </a:r>
            <a:endParaRPr lang="en-GB" sz="3200" b="1" dirty="0" smtClean="0">
              <a:solidFill>
                <a:schemeClr val="bg1"/>
              </a:solidFill>
            </a:endParaRPr>
          </a:p>
          <a:p>
            <a:pPr algn="r"/>
            <a:r>
              <a:rPr lang="en-US" sz="3200" b="1" dirty="0" smtClean="0">
                <a:solidFill>
                  <a:schemeClr val="bg1"/>
                </a:solidFill>
                <a:latin typeface="Times New Roman" pitchFamily="18" charset="0"/>
                <a:cs typeface="Times New Roman" pitchFamily="18" charset="0"/>
              </a:rPr>
              <a:t>Alternative Markings </a:t>
            </a:r>
            <a:r>
              <a:rPr lang="en-US" sz="3200" b="1" dirty="0" err="1" smtClean="0">
                <a:solidFill>
                  <a:schemeClr val="bg1"/>
                </a:solidFill>
                <a:latin typeface="Times New Roman" pitchFamily="18" charset="0"/>
                <a:cs typeface="Times New Roman" pitchFamily="18" charset="0"/>
              </a:rPr>
              <a:t>ctd</a:t>
            </a:r>
            <a:r>
              <a:rPr lang="en-US" sz="3200" b="1" dirty="0" smtClean="0">
                <a:solidFill>
                  <a:schemeClr val="bg1"/>
                </a:solidFill>
                <a:latin typeface="Times New Roman" pitchFamily="18" charset="0"/>
                <a:cs typeface="Times New Roman" pitchFamily="18" charset="0"/>
              </a:rPr>
              <a:t>…</a:t>
            </a:r>
            <a:endParaRPr lang="en-US" sz="3200" dirty="0"/>
          </a:p>
        </p:txBody>
      </p:sp>
    </p:spTree>
    <p:extLst>
      <p:ext uri="{BB962C8B-B14F-4D97-AF65-F5344CB8AC3E}">
        <p14:creationId xmlns:p14="http://schemas.microsoft.com/office/powerpoint/2010/main" val="1902986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1500" y="1800225"/>
            <a:ext cx="8010525" cy="4991099"/>
          </a:xfrm>
        </p:spPr>
        <p:txBody>
          <a:bodyPr/>
          <a:lstStyle/>
          <a:p>
            <a:r>
              <a:rPr lang="en-US" b="1" dirty="0"/>
              <a:t>FOURTEENTH SCHEDULE </a:t>
            </a:r>
            <a:endParaRPr lang="en-US" dirty="0"/>
          </a:p>
          <a:p>
            <a:r>
              <a:rPr lang="en-US" dirty="0"/>
              <a:t>[Regulation 99DA] </a:t>
            </a:r>
          </a:p>
          <a:p>
            <a:r>
              <a:rPr lang="en-US" b="1" dirty="0"/>
              <a:t>ALTERNATIVE MARKINGS ON EXCISABLE GOODS </a:t>
            </a:r>
            <a:endParaRPr lang="en-US" dirty="0"/>
          </a:p>
          <a:p>
            <a:pPr algn="just"/>
            <a:r>
              <a:rPr lang="en-US" sz="2000" b="1" dirty="0">
                <a:latin typeface="Times New Roman" pitchFamily="18" charset="0"/>
                <a:cs typeface="Times New Roman" pitchFamily="18" charset="0"/>
              </a:rPr>
              <a:t>1</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Goods falling under Heading 22.08 of Part I of the First Schedule to the Excise Act </a:t>
            </a:r>
          </a:p>
          <a:p>
            <a:pPr algn="just"/>
            <a:r>
              <a:rPr lang="en-US" sz="2000" b="1" dirty="0">
                <a:latin typeface="Times New Roman" pitchFamily="18" charset="0"/>
                <a:cs typeface="Times New Roman" pitchFamily="18" charset="0"/>
              </a:rPr>
              <a:t>2</a:t>
            </a:r>
            <a:r>
              <a:rPr lang="en-US" sz="2000" b="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Beer of Headings 22.03 and 22.06 of Part I of the First Schedule to the Excise Act </a:t>
            </a:r>
          </a:p>
          <a:p>
            <a:pPr algn="just"/>
            <a:r>
              <a:rPr lang="en-US" sz="2000" b="1" dirty="0">
                <a:latin typeface="Times New Roman" pitchFamily="18" charset="0"/>
                <a:cs typeface="Times New Roman" pitchFamily="18" charset="0"/>
              </a:rPr>
              <a:t>3</a:t>
            </a:r>
            <a:r>
              <a:rPr lang="en-US" sz="2000" b="1"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Goods falling under Headings 22.04, 22.05 and 22.06 of Part I of the First Schedule to the Excise </a:t>
            </a:r>
            <a:r>
              <a:rPr lang="en-US" sz="2000" dirty="0" smtClean="0">
                <a:latin typeface="Times New Roman" pitchFamily="18" charset="0"/>
                <a:cs typeface="Times New Roman" pitchFamily="18" charset="0"/>
              </a:rPr>
              <a:t>Act</a:t>
            </a:r>
          </a:p>
          <a:p>
            <a:pPr algn="l"/>
            <a:endParaRPr lang="en-US" sz="2000" dirty="0" smtClean="0">
              <a:latin typeface="Times New Roman" pitchFamily="18" charset="0"/>
              <a:cs typeface="Times New Roman" pitchFamily="18" charset="0"/>
            </a:endParaRPr>
          </a:p>
        </p:txBody>
      </p:sp>
      <p:sp>
        <p:nvSpPr>
          <p:cNvPr id="4" name="TextBox 3"/>
          <p:cNvSpPr txBox="1"/>
          <p:nvPr/>
        </p:nvSpPr>
        <p:spPr>
          <a:xfrm>
            <a:off x="3810000" y="66675"/>
            <a:ext cx="5257799" cy="1077218"/>
          </a:xfrm>
          <a:prstGeom prst="rect">
            <a:avLst/>
          </a:prstGeom>
          <a:noFill/>
        </p:spPr>
        <p:txBody>
          <a:bodyPr wrap="square" rtlCol="0">
            <a:spAutoFit/>
          </a:bodyPr>
          <a:lstStyle/>
          <a:p>
            <a:pPr algn="r"/>
            <a:r>
              <a:rPr lang="en-GB" sz="3200" b="1" dirty="0">
                <a:solidFill>
                  <a:schemeClr val="bg1"/>
                </a:solidFill>
              </a:rPr>
              <a:t>GN 161 of 2019 </a:t>
            </a:r>
            <a:r>
              <a:rPr lang="en-GB" sz="3200" b="1" dirty="0" smtClean="0">
                <a:solidFill>
                  <a:schemeClr val="bg1"/>
                </a:solidFill>
              </a:rPr>
              <a:t>– </a:t>
            </a:r>
          </a:p>
          <a:p>
            <a:pPr algn="r"/>
            <a:r>
              <a:rPr lang="en-GB" sz="3200" b="1" dirty="0" smtClean="0">
                <a:solidFill>
                  <a:schemeClr val="bg1"/>
                </a:solidFill>
              </a:rPr>
              <a:t>Alternative </a:t>
            </a:r>
            <a:r>
              <a:rPr lang="en-US" sz="3200" b="1" dirty="0" smtClean="0">
                <a:solidFill>
                  <a:schemeClr val="bg1"/>
                </a:solidFill>
                <a:latin typeface="Times New Roman" pitchFamily="18" charset="0"/>
                <a:cs typeface="Times New Roman" pitchFamily="18" charset="0"/>
              </a:rPr>
              <a:t>Markings </a:t>
            </a:r>
            <a:r>
              <a:rPr lang="en-US" sz="3200" b="1" dirty="0" err="1" smtClean="0">
                <a:solidFill>
                  <a:schemeClr val="bg1"/>
                </a:solidFill>
                <a:latin typeface="Times New Roman" pitchFamily="18" charset="0"/>
                <a:cs typeface="Times New Roman" pitchFamily="18" charset="0"/>
              </a:rPr>
              <a:t>ctd</a:t>
            </a:r>
            <a:r>
              <a:rPr lang="en-US" sz="3200" b="1" dirty="0" smtClean="0">
                <a:solidFill>
                  <a:schemeClr val="bg1"/>
                </a:solidFill>
                <a:latin typeface="Times New Roman" pitchFamily="18" charset="0"/>
                <a:cs typeface="Times New Roman" pitchFamily="18" charset="0"/>
              </a:rPr>
              <a:t>… </a:t>
            </a:r>
            <a:endParaRPr lang="en-US" sz="3200" dirty="0"/>
          </a:p>
        </p:txBody>
      </p:sp>
    </p:spTree>
    <p:extLst>
      <p:ext uri="{BB962C8B-B14F-4D97-AF65-F5344CB8AC3E}">
        <p14:creationId xmlns:p14="http://schemas.microsoft.com/office/powerpoint/2010/main" val="1775464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13198" y="403497"/>
            <a:ext cx="5130802" cy="351895"/>
          </a:xfrm>
        </p:spPr>
        <p:txBody>
          <a:bodyPr>
            <a:noAutofit/>
          </a:bodyPr>
          <a:lstStyle/>
          <a:p>
            <a:pPr algn="l"/>
            <a:r>
              <a:rPr lang="en-US" sz="2800" b="1" dirty="0">
                <a:solidFill>
                  <a:schemeClr val="bg1"/>
                </a:solidFill>
                <a:latin typeface="Times New Roman" pitchFamily="18" charset="0"/>
                <a:cs typeface="Times New Roman" pitchFamily="18" charset="0"/>
              </a:rPr>
              <a:t>Purchase of Excise Stamps</a:t>
            </a:r>
          </a:p>
        </p:txBody>
      </p:sp>
      <p:sp>
        <p:nvSpPr>
          <p:cNvPr id="4" name="TextBox 3"/>
          <p:cNvSpPr txBox="1"/>
          <p:nvPr/>
        </p:nvSpPr>
        <p:spPr>
          <a:xfrm>
            <a:off x="558139" y="1721922"/>
            <a:ext cx="8075221" cy="5016758"/>
          </a:xfrm>
          <a:prstGeom prst="rect">
            <a:avLst/>
          </a:prstGeom>
          <a:noFill/>
        </p:spPr>
        <p:txBody>
          <a:bodyPr wrap="square" rtlCol="0">
            <a:spAutoFit/>
          </a:bodyPr>
          <a:lstStyle/>
          <a:p>
            <a:r>
              <a:rPr lang="en-US" sz="2000" b="1" u="sng" dirty="0">
                <a:latin typeface="Times New Roman" pitchFamily="18" charset="0"/>
                <a:cs typeface="Times New Roman" pitchFamily="18" charset="0"/>
              </a:rPr>
              <a:t>Local Manufacturers </a:t>
            </a:r>
          </a:p>
          <a:p>
            <a:endParaRPr lang="en-US" sz="2400" b="1" u="sng" dirty="0">
              <a:latin typeface="Times New Roman" pitchFamily="18" charset="0"/>
              <a:cs typeface="Times New Roman" pitchFamily="18" charset="0"/>
            </a:endParaRPr>
          </a:p>
          <a:p>
            <a:pPr marL="285750" indent="-285750">
              <a:buFont typeface="Arial" pitchFamily="34" charset="0"/>
              <a:buChar char="•"/>
            </a:pPr>
            <a:r>
              <a:rPr lang="en-US" sz="2000" dirty="0">
                <a:latin typeface="Times New Roman" pitchFamily="18" charset="0"/>
                <a:cs typeface="Times New Roman" pitchFamily="18" charset="0"/>
              </a:rPr>
              <a:t>Fill application form </a:t>
            </a:r>
            <a:r>
              <a:rPr lang="en-US" sz="2000" dirty="0" smtClean="0">
                <a:latin typeface="Times New Roman" pitchFamily="18" charset="0"/>
                <a:cs typeface="Times New Roman" pitchFamily="18" charset="0"/>
              </a:rPr>
              <a:t>in two originals (Form </a:t>
            </a:r>
            <a:r>
              <a:rPr lang="en-US" sz="2000" dirty="0">
                <a:latin typeface="Times New Roman" pitchFamily="18" charset="0"/>
                <a:cs typeface="Times New Roman" pitchFamily="18" charset="0"/>
              </a:rPr>
              <a:t>No. 4) </a:t>
            </a: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r>
              <a:rPr lang="en-US" sz="2000" dirty="0">
                <a:latin typeface="Times New Roman" pitchFamily="18" charset="0"/>
                <a:cs typeface="Times New Roman" pitchFamily="18" charset="0"/>
              </a:rPr>
              <a:t>Effect Payment upon receipt of a voucher from the Excise Section</a:t>
            </a: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r>
              <a:rPr lang="en-US" sz="2000" dirty="0">
                <a:latin typeface="Times New Roman" pitchFamily="18" charset="0"/>
                <a:cs typeface="Times New Roman" pitchFamily="18" charset="0"/>
              </a:rPr>
              <a:t>Delivery of Excise Stamps</a:t>
            </a: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r>
              <a:rPr lang="en-US" sz="2000" dirty="0">
                <a:latin typeface="Times New Roman" pitchFamily="18" charset="0"/>
                <a:cs typeface="Times New Roman" pitchFamily="18" charset="0"/>
              </a:rPr>
              <a:t>Excise Stamps to be affixed prior to removal for Home Consumption</a:t>
            </a:r>
          </a:p>
          <a:p>
            <a:endParaRPr lang="en-US" sz="2000"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a:p>
            <a:endParaRPr lang="en-US" sz="2000"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p:txBody>
      </p:sp>
    </p:spTree>
    <p:extLst>
      <p:ext uri="{BB962C8B-B14F-4D97-AF65-F5344CB8AC3E}">
        <p14:creationId xmlns:p14="http://schemas.microsoft.com/office/powerpoint/2010/main" val="3239778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959881" y="406944"/>
            <a:ext cx="5130802" cy="351895"/>
          </a:xfrm>
        </p:spPr>
        <p:txBody>
          <a:bodyPr>
            <a:noAutofit/>
          </a:bodyPr>
          <a:lstStyle/>
          <a:p>
            <a:pPr algn="l"/>
            <a:r>
              <a:rPr lang="en-US" sz="2800" b="1" dirty="0">
                <a:solidFill>
                  <a:schemeClr val="bg1"/>
                </a:solidFill>
                <a:latin typeface="Times New Roman" pitchFamily="18" charset="0"/>
                <a:cs typeface="Times New Roman" pitchFamily="18" charset="0"/>
              </a:rPr>
              <a:t>Purchase of Excise Stamps</a:t>
            </a:r>
          </a:p>
        </p:txBody>
      </p:sp>
      <p:sp>
        <p:nvSpPr>
          <p:cNvPr id="4" name="TextBox 3"/>
          <p:cNvSpPr txBox="1"/>
          <p:nvPr/>
        </p:nvSpPr>
        <p:spPr>
          <a:xfrm>
            <a:off x="558136" y="1354157"/>
            <a:ext cx="8075221" cy="7078861"/>
          </a:xfrm>
          <a:prstGeom prst="rect">
            <a:avLst/>
          </a:prstGeom>
          <a:noFill/>
        </p:spPr>
        <p:txBody>
          <a:bodyPr wrap="square" rtlCol="0">
            <a:spAutoFit/>
          </a:bodyPr>
          <a:lstStyle/>
          <a:p>
            <a:r>
              <a:rPr lang="en-US" b="1" u="sng" dirty="0">
                <a:latin typeface="Times New Roman" pitchFamily="18" charset="0"/>
                <a:cs typeface="Times New Roman" pitchFamily="18" charset="0"/>
              </a:rPr>
              <a:t>Importers</a:t>
            </a:r>
          </a:p>
          <a:p>
            <a:endParaRPr lang="en-US" b="1" u="sng"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Fill application form in two originals (Form No. 4) </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Effect Payment upon receipt of a voucher from the Excise Section</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Delivery of Excise Stamps</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Fill form of undertaking (Form No. 5)</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Upload </a:t>
            </a:r>
            <a:r>
              <a:rPr lang="en-US" dirty="0" smtClean="0">
                <a:latin typeface="Times New Roman" pitchFamily="18" charset="0"/>
                <a:cs typeface="Times New Roman" pitchFamily="18" charset="0"/>
              </a:rPr>
              <a:t>Form 4 and Part A of Form 5 as </a:t>
            </a:r>
            <a:r>
              <a:rPr lang="en-US" dirty="0">
                <a:latin typeface="Times New Roman" pitchFamily="18" charset="0"/>
                <a:cs typeface="Times New Roman" pitchFamily="18" charset="0"/>
              </a:rPr>
              <a:t>attached documents to Customs Declaration</a:t>
            </a:r>
          </a:p>
          <a:p>
            <a:pPr marL="285750" indent="-285750">
              <a:buFont typeface="Arial" pitchFamily="34" charset="0"/>
              <a:buChar char="•"/>
            </a:pPr>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Excise Stamps to be affixed within 15 days from time of clearance of the products</a:t>
            </a:r>
          </a:p>
          <a:p>
            <a:endParaRPr lang="en-US" dirty="0">
              <a:latin typeface="Times New Roman" pitchFamily="18" charset="0"/>
              <a:cs typeface="Times New Roman" pitchFamily="18" charset="0"/>
            </a:endParaRPr>
          </a:p>
          <a:p>
            <a:pPr marL="285750" indent="-285750">
              <a:buFont typeface="Arial" pitchFamily="34" charset="0"/>
              <a:buChar char="•"/>
            </a:pPr>
            <a:r>
              <a:rPr lang="en-US" dirty="0">
                <a:latin typeface="Times New Roman" pitchFamily="18" charset="0"/>
                <a:cs typeface="Times New Roman" pitchFamily="18" charset="0"/>
              </a:rPr>
              <a:t>Return Part B of the Form No. 5 to the Excise Section within two (2) weeks from the time of clearance of the alcoholic products </a:t>
            </a:r>
          </a:p>
          <a:p>
            <a:pPr marL="285750" indent="-285750">
              <a:buFont typeface="Arial" pitchFamily="34" charset="0"/>
              <a:buChar char="•"/>
            </a:pPr>
            <a:endParaRPr lang="en-US" sz="2000" dirty="0">
              <a:latin typeface="Times New Roman" pitchFamily="18" charset="0"/>
              <a:cs typeface="Times New Roman" pitchFamily="18" charset="0"/>
            </a:endParaRPr>
          </a:p>
          <a:p>
            <a:pPr marL="285750" indent="-285750">
              <a:buFont typeface="Arial" pitchFamily="34" charset="0"/>
              <a:buChar char="•"/>
            </a:pPr>
            <a:endParaRPr lang="en-US" sz="2000"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a:p>
            <a:endParaRPr lang="en-US" b="1" u="sng" dirty="0">
              <a:latin typeface="Times New Roman" pitchFamily="18" charset="0"/>
              <a:cs typeface="Times New Roman" pitchFamily="18" charset="0"/>
            </a:endParaRPr>
          </a:p>
        </p:txBody>
      </p:sp>
    </p:spTree>
    <p:extLst>
      <p:ext uri="{BB962C8B-B14F-4D97-AF65-F5344CB8AC3E}">
        <p14:creationId xmlns:p14="http://schemas.microsoft.com/office/powerpoint/2010/main" val="3305202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1629" y="1201479"/>
            <a:ext cx="7936096" cy="1960821"/>
          </a:xfrm>
        </p:spPr>
        <p:txBody>
          <a:bodyPr>
            <a:noAutofit/>
          </a:bodyPr>
          <a:lstStyle/>
          <a:p>
            <a:pPr marL="457200" indent="-457200" algn="just">
              <a:lnSpc>
                <a:spcPct val="100000"/>
              </a:lnSpc>
              <a:buFont typeface="Arial" pitchFamily="34" charset="0"/>
              <a:buChar char="•"/>
            </a:pPr>
            <a:r>
              <a:rPr lang="en-US" sz="1600" dirty="0" smtClean="0">
                <a:latin typeface="Times New Roman" pitchFamily="18" charset="0"/>
                <a:cs typeface="Times New Roman" pitchFamily="18" charset="0"/>
              </a:rPr>
              <a:t>Excise </a:t>
            </a:r>
            <a:r>
              <a:rPr lang="en-US" sz="1600" dirty="0">
                <a:latin typeface="Times New Roman" pitchFamily="18" charset="0"/>
                <a:cs typeface="Times New Roman" pitchFamily="18" charset="0"/>
              </a:rPr>
              <a:t>stamps are purchased from MRA Customs in </a:t>
            </a:r>
            <a:r>
              <a:rPr lang="en-US" sz="1600" dirty="0" smtClean="0">
                <a:latin typeface="Times New Roman" pitchFamily="18" charset="0"/>
                <a:cs typeface="Times New Roman" pitchFamily="18" charset="0"/>
              </a:rPr>
              <a:t>rolls upon importation or manufacture by local excise operators.</a:t>
            </a:r>
          </a:p>
          <a:p>
            <a:pPr marL="457200" indent="-457200" algn="just">
              <a:buFont typeface="Arial" pitchFamily="34" charset="0"/>
              <a:buChar char="•"/>
            </a:pPr>
            <a:r>
              <a:rPr lang="en-US" sz="1600" dirty="0" smtClean="0">
                <a:latin typeface="Times New Roman" pitchFamily="18" charset="0"/>
                <a:cs typeface="Times New Roman" pitchFamily="18" charset="0"/>
              </a:rPr>
              <a:t>The Excise Stamps are affixed on the alcoholic products by local manufacturers before they are put to sale on the local market.</a:t>
            </a:r>
          </a:p>
          <a:p>
            <a:pPr marL="457200" indent="-457200" algn="just">
              <a:buFont typeface="Arial" pitchFamily="34" charset="0"/>
              <a:buChar char="•"/>
            </a:pPr>
            <a:r>
              <a:rPr lang="en-US" sz="1600" dirty="0" smtClean="0">
                <a:latin typeface="Times New Roman" pitchFamily="18" charset="0"/>
                <a:cs typeface="Times New Roman" pitchFamily="18" charset="0"/>
              </a:rPr>
              <a:t>Importers of alcoholic products sign an undertaking to affix the Excise stamps within two </a:t>
            </a:r>
            <a:r>
              <a:rPr lang="en-US" sz="1600" dirty="0">
                <a:latin typeface="Times New Roman" pitchFamily="18" charset="0"/>
                <a:cs typeface="Times New Roman" pitchFamily="18" charset="0"/>
              </a:rPr>
              <a:t>weeks from the time of  clearance of the alcoholic </a:t>
            </a:r>
            <a:r>
              <a:rPr lang="en-US" sz="1600" dirty="0" smtClean="0">
                <a:latin typeface="Times New Roman" pitchFamily="18" charset="0"/>
                <a:cs typeface="Times New Roman" pitchFamily="18" charset="0"/>
              </a:rPr>
              <a:t>products (MRA/CUS/</a:t>
            </a:r>
            <a:r>
              <a:rPr lang="en-US" sz="1600" dirty="0" err="1" smtClean="0">
                <a:latin typeface="Times New Roman" pitchFamily="18" charset="0"/>
                <a:cs typeface="Times New Roman" pitchFamily="18" charset="0"/>
              </a:rPr>
              <a:t>EXForm</a:t>
            </a:r>
            <a:r>
              <a:rPr lang="en-US" sz="1600" dirty="0" smtClean="0">
                <a:latin typeface="Times New Roman" pitchFamily="18" charset="0"/>
                <a:cs typeface="Times New Roman" pitchFamily="18" charset="0"/>
              </a:rPr>
              <a:t> 5 – Part A). </a:t>
            </a:r>
          </a:p>
          <a:p>
            <a:pPr algn="l"/>
            <a:endParaRPr lang="en-US" sz="400" b="1" u="sng" dirty="0" smtClean="0">
              <a:solidFill>
                <a:prstClr val="black"/>
              </a:solidFill>
              <a:latin typeface="Times New Roman" pitchFamily="18" charset="0"/>
              <a:cs typeface="Times New Roman" pitchFamily="18" charset="0"/>
            </a:endParaRPr>
          </a:p>
          <a:p>
            <a:pPr algn="l"/>
            <a:r>
              <a:rPr lang="en-US" sz="1600" b="1" u="sng" dirty="0" smtClean="0">
                <a:solidFill>
                  <a:prstClr val="black"/>
                </a:solidFill>
                <a:latin typeface="Times New Roman" pitchFamily="18" charset="0"/>
                <a:cs typeface="Times New Roman" pitchFamily="18" charset="0"/>
              </a:rPr>
              <a:t>Undertaking </a:t>
            </a:r>
            <a:r>
              <a:rPr lang="en-US" sz="1600" b="1" u="sng" dirty="0">
                <a:solidFill>
                  <a:prstClr val="black"/>
                </a:solidFill>
                <a:latin typeface="Times New Roman" pitchFamily="18" charset="0"/>
                <a:cs typeface="Times New Roman" pitchFamily="18" charset="0"/>
              </a:rPr>
              <a:t>to affix Excise Stamps on alcoholic products </a:t>
            </a:r>
          </a:p>
          <a:p>
            <a:pPr marL="457200" indent="-457200" algn="l">
              <a:buFont typeface="Arial" pitchFamily="34" charset="0"/>
              <a:buChar char="•"/>
            </a:pPr>
            <a:endParaRPr lang="en-US" sz="1600" dirty="0" smtClean="0">
              <a:latin typeface="Times New Roman" pitchFamily="18" charset="0"/>
              <a:cs typeface="Times New Roman" pitchFamily="18" charset="0"/>
            </a:endParaRPr>
          </a:p>
        </p:txBody>
      </p:sp>
      <p:sp>
        <p:nvSpPr>
          <p:cNvPr id="4" name="Subtitle 2"/>
          <p:cNvSpPr txBox="1">
            <a:spLocks/>
          </p:cNvSpPr>
          <p:nvPr/>
        </p:nvSpPr>
        <p:spPr>
          <a:xfrm>
            <a:off x="3009014" y="223284"/>
            <a:ext cx="6019795" cy="9781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en-US" sz="2800" b="1" dirty="0" smtClean="0">
                <a:solidFill>
                  <a:schemeClr val="bg1"/>
                </a:solidFill>
                <a:latin typeface="Times New Roman" pitchFamily="18" charset="0"/>
                <a:cs typeface="Times New Roman" pitchFamily="18" charset="0"/>
              </a:rPr>
              <a:t>Implementation of Excise Stamps on alcoholic products</a:t>
            </a:r>
            <a:endParaRPr lang="en-US" sz="2800" b="1" dirty="0">
              <a:solidFill>
                <a:schemeClr val="bg1"/>
              </a:solidFill>
              <a:latin typeface="Times New Roman" pitchFamily="18" charset="0"/>
              <a:cs typeface="Times New Roman" pitchFamily="18" charset="0"/>
            </a:endParaRPr>
          </a:p>
        </p:txBody>
      </p:sp>
      <p:sp>
        <p:nvSpPr>
          <p:cNvPr id="2" name="TextBox 1"/>
          <p:cNvSpPr txBox="1"/>
          <p:nvPr/>
        </p:nvSpPr>
        <p:spPr>
          <a:xfrm>
            <a:off x="520995" y="3732915"/>
            <a:ext cx="8176438" cy="2708434"/>
          </a:xfrm>
          <a:prstGeom prst="rect">
            <a:avLst/>
          </a:prstGeom>
          <a:solidFill>
            <a:schemeClr val="bg1"/>
          </a:solidFill>
          <a:ln>
            <a:solidFill>
              <a:schemeClr val="tx1"/>
            </a:solidFill>
          </a:ln>
        </p:spPr>
        <p:txBody>
          <a:bodyPr wrap="square" rtlCol="0">
            <a:spAutoFit/>
          </a:bodyPr>
          <a:lstStyle/>
          <a:p>
            <a:pPr algn="ctr"/>
            <a:r>
              <a:rPr lang="en-US" sz="1600" b="1" dirty="0">
                <a:latin typeface="Times New Roman" pitchFamily="18" charset="0"/>
                <a:cs typeface="Times New Roman" pitchFamily="18" charset="0"/>
              </a:rPr>
              <a:t>PART A</a:t>
            </a:r>
            <a:endParaRPr lang="en-US" sz="1600" dirty="0">
              <a:latin typeface="Times New Roman" pitchFamily="18" charset="0"/>
              <a:cs typeface="Times New Roman" pitchFamily="18" charset="0"/>
            </a:endParaRPr>
          </a:p>
          <a:p>
            <a:r>
              <a:rPr lang="en-US" sz="1600" dirty="0">
                <a:latin typeface="Times New Roman" pitchFamily="18" charset="0"/>
                <a:cs typeface="Times New Roman" pitchFamily="18" charset="0"/>
              </a:rPr>
              <a:t>We, ……………………………………………………………………………..(</a:t>
            </a:r>
            <a:r>
              <a:rPr lang="en-US" sz="1600" i="1" dirty="0">
                <a:latin typeface="Times New Roman" pitchFamily="18" charset="0"/>
                <a:cs typeface="Times New Roman" pitchFamily="18" charset="0"/>
              </a:rPr>
              <a:t>company name</a:t>
            </a:r>
            <a:r>
              <a:rPr lang="en-US" sz="1600" dirty="0">
                <a:latin typeface="Times New Roman" pitchFamily="18" charset="0"/>
                <a:cs typeface="Times New Roman" pitchFamily="18" charset="0"/>
              </a:rPr>
              <a:t>) of ……….…………………………………………………………………… (</a:t>
            </a:r>
            <a:r>
              <a:rPr lang="en-US" sz="1600" i="1" dirty="0">
                <a:latin typeface="Times New Roman" pitchFamily="18" charset="0"/>
                <a:cs typeface="Times New Roman" pitchFamily="18" charset="0"/>
              </a:rPr>
              <a:t>company address</a:t>
            </a:r>
            <a:r>
              <a:rPr lang="en-US" sz="1600" dirty="0">
                <a:latin typeface="Times New Roman" pitchFamily="18" charset="0"/>
                <a:cs typeface="Times New Roman" pitchFamily="18" charset="0"/>
              </a:rPr>
              <a:t>) represented by the undersigned……………………... ……... (</a:t>
            </a:r>
            <a:r>
              <a:rPr lang="en-US" sz="1600" i="1" dirty="0">
                <a:latin typeface="Times New Roman" pitchFamily="18" charset="0"/>
                <a:cs typeface="Times New Roman" pitchFamily="18" charset="0"/>
              </a:rPr>
              <a:t>name of </a:t>
            </a:r>
            <a:r>
              <a:rPr lang="en-US" sz="1600" i="1" dirty="0" err="1">
                <a:latin typeface="Times New Roman" pitchFamily="18" charset="0"/>
                <a:cs typeface="Times New Roman" pitchFamily="18" charset="0"/>
              </a:rPr>
              <a:t>authorised</a:t>
            </a:r>
            <a:r>
              <a:rPr lang="en-US" sz="1600" i="1" dirty="0">
                <a:latin typeface="Times New Roman" pitchFamily="18" charset="0"/>
                <a:cs typeface="Times New Roman" pitchFamily="18" charset="0"/>
              </a:rPr>
              <a:t> representative</a:t>
            </a:r>
            <a:r>
              <a:rPr lang="en-US" sz="1600" dirty="0">
                <a:latin typeface="Times New Roman" pitchFamily="18" charset="0"/>
                <a:cs typeface="Times New Roman" pitchFamily="18" charset="0"/>
              </a:rPr>
              <a:t>) do hereby undertake to affix excise stamps within two weeks from the time of  clearance of the alcoholic products* as per  </a:t>
            </a:r>
            <a:r>
              <a:rPr lang="en-US" sz="1600" dirty="0" smtClean="0">
                <a:latin typeface="Times New Roman" pitchFamily="18" charset="0"/>
                <a:cs typeface="Times New Roman" pitchFamily="18" charset="0"/>
              </a:rPr>
              <a:t>invoice no</a:t>
            </a:r>
            <a:r>
              <a:rPr lang="en-US" sz="1600" dirty="0">
                <a:latin typeface="Times New Roman" pitchFamily="18" charset="0"/>
                <a:cs typeface="Times New Roman" pitchFamily="18" charset="0"/>
              </a:rPr>
              <a:t>………………………………….dated…………</a:t>
            </a:r>
          </a:p>
          <a:p>
            <a:r>
              <a:rPr lang="en-US" sz="1600" dirty="0">
                <a:latin typeface="Times New Roman" pitchFamily="18" charset="0"/>
                <a:cs typeface="Times New Roman" pitchFamily="18" charset="0"/>
              </a:rPr>
              <a:t>I also undertake to inform the Excise Section, MRA Customs, in writing, immediately after the affixing of stamps exercise is completed. </a:t>
            </a:r>
          </a:p>
          <a:p>
            <a:endParaRPr lang="en-US" sz="8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Signature </a:t>
            </a:r>
            <a:r>
              <a:rPr lang="en-US" sz="1600" dirty="0">
                <a:latin typeface="Times New Roman" pitchFamily="18" charset="0"/>
                <a:cs typeface="Times New Roman" pitchFamily="18" charset="0"/>
              </a:rPr>
              <a:t>of </a:t>
            </a:r>
            <a:r>
              <a:rPr lang="en-US" sz="1600" dirty="0" err="1">
                <a:latin typeface="Times New Roman" pitchFamily="18" charset="0"/>
                <a:cs typeface="Times New Roman" pitchFamily="18" charset="0"/>
              </a:rPr>
              <a:t>Authorised</a:t>
            </a:r>
            <a:r>
              <a:rPr lang="en-US" sz="1600" dirty="0">
                <a:latin typeface="Times New Roman" pitchFamily="18" charset="0"/>
                <a:cs typeface="Times New Roman" pitchFamily="18" charset="0"/>
              </a:rPr>
              <a:t> representative:…</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2828420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0874" y="2541180"/>
            <a:ext cx="8357191" cy="3774559"/>
          </a:xfrm>
          <a:ln>
            <a:solidFill>
              <a:schemeClr val="tx1"/>
            </a:solidFill>
          </a:ln>
        </p:spPr>
        <p:txBody>
          <a:bodyPr>
            <a:normAutofit fontScale="40000" lnSpcReduction="20000"/>
          </a:bodyPr>
          <a:lstStyle/>
          <a:p>
            <a:endParaRPr lang="en-US" sz="3400" b="1" dirty="0" smtClean="0">
              <a:latin typeface="Times New Roman" pitchFamily="18" charset="0"/>
              <a:cs typeface="Times New Roman" pitchFamily="18" charset="0"/>
            </a:endParaRPr>
          </a:p>
          <a:p>
            <a:r>
              <a:rPr lang="en-US" sz="4000" b="1" dirty="0" smtClean="0">
                <a:latin typeface="Times New Roman" pitchFamily="18" charset="0"/>
                <a:cs typeface="Times New Roman" pitchFamily="18" charset="0"/>
              </a:rPr>
              <a:t>PART B</a:t>
            </a:r>
            <a:endParaRPr lang="en-US" sz="4000" dirty="0" smtClean="0">
              <a:latin typeface="Times New Roman" pitchFamily="18" charset="0"/>
              <a:cs typeface="Times New Roman" pitchFamily="18" charset="0"/>
            </a:endParaRPr>
          </a:p>
          <a:p>
            <a:pPr algn="l"/>
            <a:r>
              <a:rPr lang="en-US" sz="4000" dirty="0" smtClean="0">
                <a:latin typeface="Times New Roman" pitchFamily="18" charset="0"/>
                <a:cs typeface="Times New Roman" pitchFamily="18" charset="0"/>
              </a:rPr>
              <a:t>To:</a:t>
            </a:r>
          </a:p>
          <a:p>
            <a:pPr algn="l"/>
            <a:r>
              <a:rPr lang="en-US" sz="4000" b="1" dirty="0" smtClean="0">
                <a:latin typeface="Times New Roman" pitchFamily="18" charset="0"/>
                <a:cs typeface="Times New Roman" pitchFamily="18" charset="0"/>
              </a:rPr>
              <a:t>MRA</a:t>
            </a:r>
            <a:endParaRPr lang="en-US" sz="4000" dirty="0" smtClean="0">
              <a:latin typeface="Times New Roman" pitchFamily="18" charset="0"/>
              <a:cs typeface="Times New Roman" pitchFamily="18" charset="0"/>
            </a:endParaRPr>
          </a:p>
          <a:p>
            <a:pPr algn="l"/>
            <a:r>
              <a:rPr lang="en-US" sz="4000" b="1" dirty="0" smtClean="0">
                <a:latin typeface="Times New Roman" pitchFamily="18" charset="0"/>
                <a:cs typeface="Times New Roman" pitchFamily="18" charset="0"/>
              </a:rPr>
              <a:t>Email Address:  Excise.Customs@mra.mu</a:t>
            </a:r>
            <a:endParaRPr lang="en-US" sz="4000" dirty="0" smtClean="0">
              <a:latin typeface="Times New Roman" pitchFamily="18" charset="0"/>
              <a:cs typeface="Times New Roman" pitchFamily="18" charset="0"/>
            </a:endParaRPr>
          </a:p>
          <a:p>
            <a:pPr algn="l"/>
            <a:r>
              <a:rPr lang="en-US" sz="4000" b="1" dirty="0" smtClean="0">
                <a:latin typeface="Times New Roman" pitchFamily="18" charset="0"/>
                <a:cs typeface="Times New Roman" pitchFamily="18" charset="0"/>
              </a:rPr>
              <a:t>Subject: Affixing of excise stamps on excisable goods under item 2 of the twelfth schedule</a:t>
            </a:r>
            <a:endParaRPr lang="en-US" sz="4000" dirty="0" smtClean="0">
              <a:latin typeface="Times New Roman" pitchFamily="18" charset="0"/>
              <a:cs typeface="Times New Roman" pitchFamily="18" charset="0"/>
            </a:endParaRPr>
          </a:p>
          <a:p>
            <a:pPr algn="l"/>
            <a:r>
              <a:rPr lang="en-US" sz="4000" b="1" dirty="0" smtClean="0">
                <a:latin typeface="Times New Roman" pitchFamily="18" charset="0"/>
                <a:cs typeface="Times New Roman" pitchFamily="18" charset="0"/>
              </a:rPr>
              <a:t> </a:t>
            </a:r>
            <a:endParaRPr lang="en-US" sz="4000" dirty="0" smtClean="0">
              <a:latin typeface="Times New Roman" pitchFamily="18" charset="0"/>
              <a:cs typeface="Times New Roman" pitchFamily="18" charset="0"/>
            </a:endParaRPr>
          </a:p>
          <a:p>
            <a:pPr algn="l"/>
            <a:r>
              <a:rPr lang="en-US" sz="4000" dirty="0" smtClean="0">
                <a:latin typeface="Times New Roman" pitchFamily="18" charset="0"/>
                <a:cs typeface="Times New Roman" pitchFamily="18" charset="0"/>
              </a:rPr>
              <a:t>This is to inform you that We,………………………………………………… </a:t>
            </a:r>
            <a:r>
              <a:rPr lang="en-US" sz="4000" i="1" dirty="0" smtClean="0">
                <a:latin typeface="Times New Roman" pitchFamily="18" charset="0"/>
                <a:cs typeface="Times New Roman" pitchFamily="18" charset="0"/>
              </a:rPr>
              <a:t>(company name)</a:t>
            </a:r>
            <a:r>
              <a:rPr lang="en-US" sz="4000" dirty="0" smtClean="0">
                <a:latin typeface="Times New Roman" pitchFamily="18" charset="0"/>
                <a:cs typeface="Times New Roman" pitchFamily="18" charset="0"/>
              </a:rPr>
              <a:t> of ……….…………………………………………………………………… </a:t>
            </a:r>
            <a:r>
              <a:rPr lang="en-US" sz="4000" i="1" dirty="0" smtClean="0">
                <a:latin typeface="Times New Roman" pitchFamily="18" charset="0"/>
                <a:cs typeface="Times New Roman" pitchFamily="18" charset="0"/>
              </a:rPr>
              <a:t>(company address)</a:t>
            </a:r>
            <a:r>
              <a:rPr lang="en-US" sz="4000" dirty="0" smtClean="0">
                <a:latin typeface="Times New Roman" pitchFamily="18" charset="0"/>
                <a:cs typeface="Times New Roman" pitchFamily="18" charset="0"/>
              </a:rPr>
              <a:t> represented by the undersigned……………………... …… </a:t>
            </a:r>
            <a:r>
              <a:rPr lang="en-US" sz="4000" i="1" dirty="0" smtClean="0">
                <a:latin typeface="Times New Roman" pitchFamily="18" charset="0"/>
                <a:cs typeface="Times New Roman" pitchFamily="18" charset="0"/>
              </a:rPr>
              <a:t>(name of </a:t>
            </a:r>
            <a:r>
              <a:rPr lang="en-US" sz="4000" i="1" dirty="0" err="1" smtClean="0">
                <a:latin typeface="Times New Roman" pitchFamily="18" charset="0"/>
                <a:cs typeface="Times New Roman" pitchFamily="18" charset="0"/>
              </a:rPr>
              <a:t>authorised</a:t>
            </a:r>
            <a:r>
              <a:rPr lang="en-US" sz="4000" i="1" dirty="0" smtClean="0">
                <a:latin typeface="Times New Roman" pitchFamily="18" charset="0"/>
                <a:cs typeface="Times New Roman" pitchFamily="18" charset="0"/>
              </a:rPr>
              <a:t> representative)</a:t>
            </a:r>
            <a:r>
              <a:rPr lang="en-US" sz="4000" dirty="0" smtClean="0">
                <a:latin typeface="Times New Roman" pitchFamily="18" charset="0"/>
                <a:cs typeface="Times New Roman" pitchFamily="18" charset="0"/>
              </a:rPr>
              <a:t>  have duly affixed excise stamps on the consignment of alcoholic products imported as per customs declaration no………………………………………………………..dated………………</a:t>
            </a:r>
          </a:p>
          <a:p>
            <a:pPr algn="l"/>
            <a:r>
              <a:rPr lang="en-US" sz="4000" dirty="0" smtClean="0">
                <a:latin typeface="Times New Roman" pitchFamily="18" charset="0"/>
                <a:cs typeface="Times New Roman" pitchFamily="18" charset="0"/>
              </a:rPr>
              <a:t> </a:t>
            </a:r>
          </a:p>
          <a:p>
            <a:pPr algn="l"/>
            <a:r>
              <a:rPr lang="en-US" sz="4000" dirty="0" smtClean="0">
                <a:latin typeface="Times New Roman" pitchFamily="18" charset="0"/>
                <a:cs typeface="Times New Roman" pitchFamily="18" charset="0"/>
              </a:rPr>
              <a:t>Signature of </a:t>
            </a:r>
            <a:r>
              <a:rPr lang="en-US" sz="4000" dirty="0" err="1" smtClean="0">
                <a:latin typeface="Times New Roman" pitchFamily="18" charset="0"/>
                <a:cs typeface="Times New Roman" pitchFamily="18" charset="0"/>
              </a:rPr>
              <a:t>Authorised</a:t>
            </a:r>
            <a:r>
              <a:rPr lang="en-US" sz="4000" dirty="0" smtClean="0">
                <a:latin typeface="Times New Roman" pitchFamily="18" charset="0"/>
                <a:cs typeface="Times New Roman" pitchFamily="18" charset="0"/>
              </a:rPr>
              <a:t> representative:…………………………………………………………</a:t>
            </a:r>
          </a:p>
        </p:txBody>
      </p:sp>
      <p:sp>
        <p:nvSpPr>
          <p:cNvPr id="4" name="Subtitle 2"/>
          <p:cNvSpPr txBox="1">
            <a:spLocks/>
          </p:cNvSpPr>
          <p:nvPr/>
        </p:nvSpPr>
        <p:spPr>
          <a:xfrm>
            <a:off x="3009014" y="223284"/>
            <a:ext cx="6019795" cy="9781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en-US" sz="2800" b="1" dirty="0" smtClean="0">
                <a:solidFill>
                  <a:schemeClr val="bg1"/>
                </a:solidFill>
                <a:latin typeface="Times New Roman" pitchFamily="18" charset="0"/>
                <a:cs typeface="Times New Roman" pitchFamily="18" charset="0"/>
              </a:rPr>
              <a:t>Implementation of Excise Stamps on alcoholic products (cont.) </a:t>
            </a:r>
            <a:endParaRPr lang="en-US" sz="2800" b="1" dirty="0">
              <a:solidFill>
                <a:schemeClr val="bg1"/>
              </a:solidFill>
              <a:latin typeface="Times New Roman" pitchFamily="18" charset="0"/>
              <a:cs typeface="Times New Roman" pitchFamily="18" charset="0"/>
            </a:endParaRPr>
          </a:p>
        </p:txBody>
      </p:sp>
      <p:sp>
        <p:nvSpPr>
          <p:cNvPr id="2" name="TextBox 1"/>
          <p:cNvSpPr txBox="1"/>
          <p:nvPr/>
        </p:nvSpPr>
        <p:spPr>
          <a:xfrm>
            <a:off x="425302" y="1401504"/>
            <a:ext cx="8282763" cy="1077218"/>
          </a:xfrm>
          <a:prstGeom prst="rect">
            <a:avLst/>
          </a:prstGeom>
          <a:noFill/>
        </p:spPr>
        <p:txBody>
          <a:bodyPr wrap="square" rtlCol="0">
            <a:spAutoFit/>
          </a:bodyPr>
          <a:lstStyle/>
          <a:p>
            <a:r>
              <a:rPr lang="en-US" sz="1600" b="1" u="sng" dirty="0">
                <a:solidFill>
                  <a:prstClr val="black"/>
                </a:solidFill>
                <a:latin typeface="Times New Roman" pitchFamily="18" charset="0"/>
                <a:cs typeface="Times New Roman" pitchFamily="18" charset="0"/>
              </a:rPr>
              <a:t>Undertaking to affix Excise Stamps on alcoholic </a:t>
            </a:r>
            <a:r>
              <a:rPr lang="en-US" sz="1600" b="1" u="sng" dirty="0" smtClean="0">
                <a:solidFill>
                  <a:prstClr val="black"/>
                </a:solidFill>
                <a:latin typeface="Times New Roman" pitchFamily="18" charset="0"/>
                <a:cs typeface="Times New Roman" pitchFamily="18" charset="0"/>
              </a:rPr>
              <a:t>products</a:t>
            </a:r>
          </a:p>
          <a:p>
            <a:pPr marL="285750" indent="-285750" algn="just">
              <a:buFont typeface="Arial" pitchFamily="34" charset="0"/>
              <a:buChar char="•"/>
            </a:pPr>
            <a:endParaRPr lang="en-US" sz="1600" dirty="0" smtClean="0">
              <a:latin typeface="Times New Roman" pitchFamily="18" charset="0"/>
              <a:cs typeface="Times New Roman" pitchFamily="18" charset="0"/>
            </a:endParaRPr>
          </a:p>
          <a:p>
            <a:pPr marL="285750" indent="-285750" algn="just">
              <a:buFont typeface="Arial" pitchFamily="34" charset="0"/>
              <a:buChar char="•"/>
            </a:pPr>
            <a:r>
              <a:rPr lang="en-US" sz="1600" dirty="0" smtClean="0">
                <a:latin typeface="Times New Roman" pitchFamily="18" charset="0"/>
                <a:cs typeface="Times New Roman" pitchFamily="18" charset="0"/>
              </a:rPr>
              <a:t>After </a:t>
            </a:r>
            <a:r>
              <a:rPr lang="en-US" sz="1600" dirty="0">
                <a:latin typeface="Times New Roman" pitchFamily="18" charset="0"/>
                <a:cs typeface="Times New Roman" pitchFamily="18" charset="0"/>
              </a:rPr>
              <a:t>affixing the Excise Stamps on the alcoholic products, Part B of MRA/CUS/</a:t>
            </a:r>
            <a:r>
              <a:rPr lang="en-US" sz="1600" dirty="0" err="1">
                <a:latin typeface="Times New Roman" pitchFamily="18" charset="0"/>
                <a:cs typeface="Times New Roman" pitchFamily="18" charset="0"/>
              </a:rPr>
              <a:t>EXForm</a:t>
            </a:r>
            <a:r>
              <a:rPr lang="en-US" sz="1600" dirty="0">
                <a:latin typeface="Times New Roman" pitchFamily="18" charset="0"/>
                <a:cs typeface="Times New Roman" pitchFamily="18" charset="0"/>
              </a:rPr>
              <a:t> 5 should be returned to the Excise Section.</a:t>
            </a:r>
          </a:p>
        </p:txBody>
      </p:sp>
    </p:spTree>
    <p:extLst>
      <p:ext uri="{BB962C8B-B14F-4D97-AF65-F5344CB8AC3E}">
        <p14:creationId xmlns:p14="http://schemas.microsoft.com/office/powerpoint/2010/main" val="1369152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0098" y="457567"/>
            <a:ext cx="5498275" cy="985651"/>
          </a:xfrm>
        </p:spPr>
        <p:txBody>
          <a:bodyPr>
            <a:noAutofit/>
          </a:bodyPr>
          <a:lstStyle/>
          <a:p>
            <a:pPr algn="r"/>
            <a:r>
              <a:rPr lang="en-US" sz="3200" b="1" dirty="0">
                <a:solidFill>
                  <a:schemeClr val="bg1"/>
                </a:solidFill>
                <a:latin typeface="Times New Roman" pitchFamily="18" charset="0"/>
                <a:ea typeface="+mn-ea"/>
                <a:cs typeface="Times New Roman" pitchFamily="18" charset="0"/>
              </a:rPr>
              <a:t>Cases where Excise Stamps </a:t>
            </a:r>
            <a:br>
              <a:rPr lang="en-US" sz="3200" b="1" dirty="0">
                <a:solidFill>
                  <a:schemeClr val="bg1"/>
                </a:solidFill>
                <a:latin typeface="Times New Roman" pitchFamily="18" charset="0"/>
                <a:ea typeface="+mn-ea"/>
                <a:cs typeface="Times New Roman" pitchFamily="18" charset="0"/>
              </a:rPr>
            </a:br>
            <a:r>
              <a:rPr lang="en-US" sz="3200" b="1" dirty="0">
                <a:solidFill>
                  <a:schemeClr val="bg1"/>
                </a:solidFill>
                <a:latin typeface="Times New Roman" pitchFamily="18" charset="0"/>
                <a:ea typeface="+mn-ea"/>
                <a:cs typeface="Times New Roman" pitchFamily="18" charset="0"/>
              </a:rPr>
              <a:t>not applicable</a:t>
            </a:r>
            <a:r>
              <a:rPr lang="en-US" sz="2800" dirty="0">
                <a:solidFill>
                  <a:schemeClr val="bg1"/>
                </a:solidFill>
                <a:latin typeface="Arial" pitchFamily="34" charset="0"/>
                <a:cs typeface="Arial" pitchFamily="34" charset="0"/>
              </a:rPr>
              <a:t/>
            </a:r>
            <a:br>
              <a:rPr lang="en-US" sz="2800" dirty="0">
                <a:solidFill>
                  <a:schemeClr val="bg1"/>
                </a:solidFill>
                <a:latin typeface="Arial" pitchFamily="34" charset="0"/>
                <a:cs typeface="Arial" pitchFamily="34" charset="0"/>
              </a:rPr>
            </a:br>
            <a:endParaRPr lang="en-US" sz="28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415636" y="1419099"/>
            <a:ext cx="8550234" cy="4845133"/>
          </a:xfrm>
        </p:spPr>
        <p:txBody>
          <a:bodyPr>
            <a:normAutofit fontScale="92500" lnSpcReduction="10000"/>
          </a:bodyPr>
          <a:lstStyle/>
          <a:p>
            <a:pPr algn="just"/>
            <a:r>
              <a:rPr lang="en-US" b="1" dirty="0"/>
              <a:t>Excise Stamp shall not apply to excisable goods where they are -</a:t>
            </a:r>
          </a:p>
          <a:p>
            <a:pPr algn="just">
              <a:lnSpc>
                <a:spcPct val="120000"/>
              </a:lnSpc>
            </a:pPr>
            <a:r>
              <a:rPr lang="en-US" sz="2000" dirty="0"/>
              <a:t>(a) intended for export; </a:t>
            </a:r>
          </a:p>
          <a:p>
            <a:pPr algn="just">
              <a:lnSpc>
                <a:spcPct val="120000"/>
              </a:lnSpc>
            </a:pPr>
            <a:r>
              <a:rPr lang="en-US" sz="2000" dirty="0"/>
              <a:t>(b) used as ship’s stores; </a:t>
            </a:r>
          </a:p>
          <a:p>
            <a:pPr algn="just">
              <a:lnSpc>
                <a:spcPct val="120000"/>
              </a:lnSpc>
            </a:pPr>
            <a:r>
              <a:rPr lang="en-US" sz="2000" dirty="0"/>
              <a:t>(c) entered into a Freeport zone under the Freeport Act 2004; </a:t>
            </a:r>
          </a:p>
          <a:p>
            <a:pPr algn="just">
              <a:lnSpc>
                <a:spcPct val="120000"/>
              </a:lnSpc>
            </a:pPr>
            <a:r>
              <a:rPr lang="en-US" sz="2000" dirty="0"/>
              <a:t>(d) intended for sale in a duty-free shop under the Customs Act; </a:t>
            </a:r>
          </a:p>
          <a:p>
            <a:pPr algn="just">
              <a:lnSpc>
                <a:spcPct val="120000"/>
              </a:lnSpc>
            </a:pPr>
            <a:r>
              <a:rPr lang="en-US" sz="2000" dirty="0"/>
              <a:t>(e) intended for sale to visitors, departing citizens of Mauritius or a master or members of a crew leaving for a foreign airport or port in a shop under the Deferred Duty and Tax Scheme under the Customs Act; </a:t>
            </a:r>
          </a:p>
          <a:p>
            <a:pPr algn="just">
              <a:lnSpc>
                <a:spcPct val="120000"/>
              </a:lnSpc>
            </a:pPr>
            <a:r>
              <a:rPr lang="en-US" sz="2000" dirty="0"/>
              <a:t>(f) Imported directly by diplomatic missions, or delivered from a bonded warehouse to diplomatic missions and agents, for their exclusive use</a:t>
            </a:r>
            <a:r>
              <a:rPr lang="en-US" sz="2000" dirty="0" smtClean="0"/>
              <a:t>.</a:t>
            </a:r>
          </a:p>
          <a:p>
            <a:pPr algn="just">
              <a:lnSpc>
                <a:spcPct val="120000"/>
              </a:lnSpc>
            </a:pPr>
            <a:r>
              <a:rPr lang="en-US" sz="2000" dirty="0" smtClean="0"/>
              <a:t>(g) imported </a:t>
            </a:r>
            <a:r>
              <a:rPr lang="en-US" sz="2000" dirty="0"/>
              <a:t>directly by any passenger under items E8 and E9 of Part II of the First Schedule to the Customs Tariff Act, provided that the goods are not intended for sale</a:t>
            </a:r>
          </a:p>
        </p:txBody>
      </p:sp>
    </p:spTree>
    <p:extLst>
      <p:ext uri="{BB962C8B-B14F-4D97-AF65-F5344CB8AC3E}">
        <p14:creationId xmlns:p14="http://schemas.microsoft.com/office/powerpoint/2010/main" val="295836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9125" y="1316665"/>
            <a:ext cx="7896225" cy="4798385"/>
          </a:xfrm>
        </p:spPr>
        <p:txBody>
          <a:bodyPr>
            <a:normAutofit fontScale="85000" lnSpcReduction="20000"/>
          </a:bodyPr>
          <a:lstStyle/>
          <a:p>
            <a:pPr algn="just">
              <a:lnSpc>
                <a:spcPct val="150000"/>
              </a:lnSpc>
            </a:pPr>
            <a:r>
              <a:rPr lang="en-US" sz="2000" b="1" u="sng" dirty="0" smtClean="0">
                <a:solidFill>
                  <a:prstClr val="black"/>
                </a:solidFill>
                <a:latin typeface="Times New Roman" pitchFamily="18" charset="0"/>
                <a:cs typeface="Times New Roman" pitchFamily="18" charset="0"/>
              </a:rPr>
              <a:t>Management of Excise Stamps</a:t>
            </a:r>
          </a:p>
          <a:p>
            <a:pPr marL="285750" indent="-285750" algn="just">
              <a:lnSpc>
                <a:spcPct val="150000"/>
              </a:lnSpc>
              <a:buFont typeface="Arial" pitchFamily="34" charset="0"/>
              <a:buChar char="•"/>
            </a:pPr>
            <a:r>
              <a:rPr lang="en-US" sz="2000" b="1" dirty="0" smtClean="0">
                <a:solidFill>
                  <a:prstClr val="black"/>
                </a:solidFill>
                <a:latin typeface="Times New Roman" pitchFamily="18" charset="0"/>
                <a:cs typeface="Times New Roman" pitchFamily="18" charset="0"/>
              </a:rPr>
              <a:t>Excise </a:t>
            </a:r>
            <a:r>
              <a:rPr lang="en-US" sz="2000" b="1" dirty="0">
                <a:solidFill>
                  <a:prstClr val="black"/>
                </a:solidFill>
                <a:latin typeface="Times New Roman" pitchFamily="18" charset="0"/>
                <a:cs typeface="Times New Roman" pitchFamily="18" charset="0"/>
              </a:rPr>
              <a:t>Stamps are purchased from the </a:t>
            </a:r>
            <a:r>
              <a:rPr lang="en-US" sz="2000" b="1">
                <a:solidFill>
                  <a:prstClr val="black"/>
                </a:solidFill>
                <a:latin typeface="Times New Roman" pitchFamily="18" charset="0"/>
                <a:cs typeface="Times New Roman" pitchFamily="18" charset="0"/>
              </a:rPr>
              <a:t>MRA </a:t>
            </a:r>
            <a:r>
              <a:rPr lang="en-US" sz="2000" b="1" smtClean="0">
                <a:solidFill>
                  <a:prstClr val="black"/>
                </a:solidFill>
                <a:latin typeface="Times New Roman" pitchFamily="18" charset="0"/>
                <a:cs typeface="Times New Roman" pitchFamily="18" charset="0"/>
              </a:rPr>
              <a:t>by </a:t>
            </a:r>
            <a:r>
              <a:rPr lang="en-US" sz="2000" b="1" dirty="0">
                <a:solidFill>
                  <a:prstClr val="black"/>
                </a:solidFill>
                <a:latin typeface="Times New Roman" pitchFamily="18" charset="0"/>
                <a:cs typeface="Times New Roman" pitchFamily="18" charset="0"/>
              </a:rPr>
              <a:t>:</a:t>
            </a:r>
          </a:p>
          <a:p>
            <a:pPr algn="just">
              <a:lnSpc>
                <a:spcPct val="150000"/>
              </a:lnSpc>
            </a:pPr>
            <a:r>
              <a:rPr lang="en-US" sz="2000" dirty="0">
                <a:solidFill>
                  <a:prstClr val="black"/>
                </a:solidFill>
                <a:latin typeface="Times New Roman" pitchFamily="18" charset="0"/>
                <a:cs typeface="Times New Roman" pitchFamily="18" charset="0"/>
              </a:rPr>
              <a:t>	</a:t>
            </a:r>
            <a:r>
              <a:rPr lang="en-US" sz="2200" dirty="0">
                <a:latin typeface="Times New Roman" pitchFamily="18" charset="0"/>
                <a:cs typeface="Times New Roman" pitchFamily="18" charset="0"/>
              </a:rPr>
              <a:t>-Local Manufacturers</a:t>
            </a:r>
          </a:p>
          <a:p>
            <a:pPr algn="just">
              <a:lnSpc>
                <a:spcPct val="150000"/>
              </a:lnSpc>
            </a:pPr>
            <a:r>
              <a:rPr lang="en-US" sz="2200" dirty="0">
                <a:latin typeface="Times New Roman" pitchFamily="18" charset="0"/>
                <a:cs typeface="Times New Roman" pitchFamily="18" charset="0"/>
              </a:rPr>
              <a:t>	-Registered and licensed importers of alcoholic products</a:t>
            </a:r>
          </a:p>
          <a:p>
            <a:pPr marL="342900" indent="-342900" algn="just">
              <a:lnSpc>
                <a:spcPct val="150000"/>
              </a:lnSpc>
              <a:buFont typeface="Arial" pitchFamily="34" charset="0"/>
              <a:buChar char="•"/>
            </a:pPr>
            <a:r>
              <a:rPr lang="en-US" sz="2000" b="1" dirty="0" smtClean="0">
                <a:solidFill>
                  <a:prstClr val="black"/>
                </a:solidFill>
                <a:latin typeface="Times New Roman" pitchFamily="18" charset="0"/>
                <a:cs typeface="Times New Roman" pitchFamily="18" charset="0"/>
              </a:rPr>
              <a:t>Monthly Returns</a:t>
            </a:r>
          </a:p>
          <a:p>
            <a:pPr algn="just">
              <a:lnSpc>
                <a:spcPct val="150000"/>
              </a:lnSpc>
            </a:pPr>
            <a:r>
              <a:rPr lang="en-US" sz="2200" dirty="0">
                <a:latin typeface="Times New Roman" pitchFamily="18" charset="0"/>
                <a:cs typeface="Times New Roman" pitchFamily="18" charset="0"/>
              </a:rPr>
              <a:t>All purchasers of excise stamps are required to submit a monthly return of the number of stamps purchased, used, damaged and in stock at their premises.</a:t>
            </a:r>
          </a:p>
          <a:p>
            <a:pPr marL="285750" indent="-285750" algn="just">
              <a:lnSpc>
                <a:spcPct val="150000"/>
              </a:lnSpc>
              <a:buFont typeface="Arial" pitchFamily="34" charset="0"/>
              <a:buChar char="•"/>
            </a:pPr>
            <a:r>
              <a:rPr lang="en-US" sz="2000" b="1" dirty="0" smtClean="0">
                <a:solidFill>
                  <a:prstClr val="black"/>
                </a:solidFill>
                <a:latin typeface="Times New Roman" pitchFamily="18" charset="0"/>
                <a:cs typeface="Times New Roman" pitchFamily="18" charset="0"/>
              </a:rPr>
              <a:t>Reconciliation </a:t>
            </a:r>
            <a:r>
              <a:rPr lang="en-US" sz="2000" b="1" dirty="0">
                <a:solidFill>
                  <a:prstClr val="black"/>
                </a:solidFill>
                <a:latin typeface="Times New Roman" pitchFamily="18" charset="0"/>
                <a:cs typeface="Times New Roman" pitchFamily="18" charset="0"/>
              </a:rPr>
              <a:t>of Excise </a:t>
            </a:r>
            <a:r>
              <a:rPr lang="en-US" sz="2000" b="1" dirty="0" smtClean="0">
                <a:solidFill>
                  <a:prstClr val="black"/>
                </a:solidFill>
                <a:latin typeface="Times New Roman" pitchFamily="18" charset="0"/>
                <a:cs typeface="Times New Roman" pitchFamily="18" charset="0"/>
              </a:rPr>
              <a:t>Stamps</a:t>
            </a:r>
          </a:p>
          <a:p>
            <a:pPr algn="just">
              <a:lnSpc>
                <a:spcPct val="150000"/>
              </a:lnSpc>
            </a:pPr>
            <a:r>
              <a:rPr lang="en-US" sz="2200" dirty="0">
                <a:latin typeface="Times New Roman" pitchFamily="18" charset="0"/>
                <a:cs typeface="Times New Roman" pitchFamily="18" charset="0"/>
              </a:rPr>
              <a:t>Physical quantity of excise stamps remaining is reconciled with quantity purchased and used (including damaged stamps).</a:t>
            </a:r>
          </a:p>
          <a:p>
            <a:pPr algn="l"/>
            <a:endParaRPr lang="en-US" sz="1600" b="1" dirty="0" smtClean="0">
              <a:latin typeface="Times New Roman" pitchFamily="18" charset="0"/>
              <a:cs typeface="Times New Roman" pitchFamily="18" charset="0"/>
            </a:endParaRPr>
          </a:p>
          <a:p>
            <a:pPr marL="457200" indent="-457200" algn="l">
              <a:buFont typeface="Arial" pitchFamily="34" charset="0"/>
              <a:buChar char="•"/>
            </a:pPr>
            <a:endParaRPr lang="en-US" sz="1600" b="1" dirty="0" smtClean="0">
              <a:latin typeface="Times New Roman" pitchFamily="18" charset="0"/>
              <a:cs typeface="Times New Roman" pitchFamily="18" charset="0"/>
            </a:endParaRPr>
          </a:p>
          <a:p>
            <a:pPr algn="l"/>
            <a:endParaRPr lang="en-US" sz="1600" dirty="0">
              <a:latin typeface="Times New Roman" pitchFamily="18" charset="0"/>
              <a:cs typeface="Times New Roman" pitchFamily="18" charset="0"/>
            </a:endParaRPr>
          </a:p>
        </p:txBody>
      </p:sp>
      <p:sp>
        <p:nvSpPr>
          <p:cNvPr id="4" name="Subtitle 2"/>
          <p:cNvSpPr txBox="1">
            <a:spLocks/>
          </p:cNvSpPr>
          <p:nvPr/>
        </p:nvSpPr>
        <p:spPr>
          <a:xfrm>
            <a:off x="2314576" y="299485"/>
            <a:ext cx="6714234" cy="79744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en-US" sz="3200" b="1" dirty="0">
                <a:solidFill>
                  <a:schemeClr val="bg1"/>
                </a:solidFill>
                <a:latin typeface="Times New Roman" pitchFamily="18" charset="0"/>
                <a:cs typeface="Times New Roman" pitchFamily="18" charset="0"/>
              </a:rPr>
              <a:t>Management of Excise Stamps </a:t>
            </a:r>
          </a:p>
        </p:txBody>
      </p:sp>
    </p:spTree>
    <p:extLst>
      <p:ext uri="{BB962C8B-B14F-4D97-AF65-F5344CB8AC3E}">
        <p14:creationId xmlns:p14="http://schemas.microsoft.com/office/powerpoint/2010/main" val="4118798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7649" y="1190626"/>
            <a:ext cx="8391525" cy="5305424"/>
          </a:xfrm>
        </p:spPr>
        <p:txBody>
          <a:bodyPr>
            <a:normAutofit fontScale="92500" lnSpcReduction="10000"/>
          </a:bodyPr>
          <a:lstStyle/>
          <a:p>
            <a:pPr algn="l">
              <a:lnSpc>
                <a:spcPct val="150000"/>
              </a:lnSpc>
            </a:pPr>
            <a:r>
              <a:rPr lang="en-US" sz="2000" b="1" dirty="0"/>
              <a:t>Regulation 99C</a:t>
            </a:r>
          </a:p>
          <a:p>
            <a:pPr algn="just">
              <a:lnSpc>
                <a:spcPct val="150000"/>
              </a:lnSpc>
            </a:pPr>
            <a:r>
              <a:rPr lang="en-US" sz="2000" dirty="0" smtClean="0">
                <a:latin typeface="Times New Roman" pitchFamily="18" charset="0"/>
                <a:cs typeface="Times New Roman" pitchFamily="18" charset="0"/>
              </a:rPr>
              <a:t>(4) </a:t>
            </a:r>
            <a:r>
              <a:rPr lang="en-US" sz="1900" dirty="0"/>
              <a:t>Any excise stamp spoiled or damaged shall be returned to the Director-General by the manufacturer or importer.</a:t>
            </a:r>
          </a:p>
          <a:p>
            <a:pPr algn="just">
              <a:lnSpc>
                <a:spcPct val="150000"/>
              </a:lnSpc>
            </a:pPr>
            <a:r>
              <a:rPr lang="en-US" sz="2000" b="1" dirty="0"/>
              <a:t>Regulation 99C</a:t>
            </a:r>
          </a:p>
          <a:p>
            <a:pPr algn="just">
              <a:lnSpc>
                <a:spcPct val="150000"/>
              </a:lnSpc>
            </a:pPr>
            <a:r>
              <a:rPr lang="en-US" sz="1900" dirty="0" smtClean="0"/>
              <a:t>(</a:t>
            </a:r>
            <a:r>
              <a:rPr lang="en-US" sz="1900" dirty="0"/>
              <a:t>5) (a) The Director-General shall cause a stocktaking to be made every calendar quarter in respect of – </a:t>
            </a:r>
          </a:p>
          <a:p>
            <a:pPr algn="just">
              <a:lnSpc>
                <a:spcPct val="150000"/>
              </a:lnSpc>
            </a:pPr>
            <a:r>
              <a:rPr lang="en-US" sz="1900" dirty="0"/>
              <a:t>(i) excise stamps used by a manufacturer or an importer; </a:t>
            </a:r>
          </a:p>
          <a:p>
            <a:pPr algn="just">
              <a:lnSpc>
                <a:spcPct val="150000"/>
              </a:lnSpc>
            </a:pPr>
            <a:r>
              <a:rPr lang="en-US" sz="1900" dirty="0"/>
              <a:t>(ii) excise stamps spoiled or damaged in the process of affixing the excise stamps and returned to the Director-General; and </a:t>
            </a:r>
          </a:p>
          <a:p>
            <a:pPr algn="just">
              <a:lnSpc>
                <a:spcPct val="150000"/>
              </a:lnSpc>
            </a:pPr>
            <a:r>
              <a:rPr lang="en-US" sz="1900" dirty="0"/>
              <a:t>(iii) excise stamps accounted as spoiled or damaged by a manufacturer or an importer, but not returned to the Director-General.</a:t>
            </a:r>
          </a:p>
        </p:txBody>
      </p:sp>
      <p:sp>
        <p:nvSpPr>
          <p:cNvPr id="4" name="TextBox 3"/>
          <p:cNvSpPr txBox="1"/>
          <p:nvPr/>
        </p:nvSpPr>
        <p:spPr>
          <a:xfrm>
            <a:off x="2381250" y="333375"/>
            <a:ext cx="6638923" cy="646331"/>
          </a:xfrm>
          <a:prstGeom prst="rect">
            <a:avLst/>
          </a:prstGeom>
          <a:noFill/>
        </p:spPr>
        <p:txBody>
          <a:bodyPr wrap="square" rtlCol="0">
            <a:spAutoFit/>
          </a:bodyPr>
          <a:lstStyle/>
          <a:p>
            <a:pPr algn="r"/>
            <a:r>
              <a:rPr lang="en-US" sz="3200" b="1" dirty="0">
                <a:solidFill>
                  <a:schemeClr val="bg1"/>
                </a:solidFill>
                <a:latin typeface="Times New Roman" pitchFamily="18" charset="0"/>
                <a:cs typeface="Times New Roman" pitchFamily="18" charset="0"/>
              </a:rPr>
              <a:t>Management</a:t>
            </a:r>
            <a:r>
              <a:rPr lang="en-US" sz="3600" b="1" dirty="0">
                <a:solidFill>
                  <a:schemeClr val="bg1"/>
                </a:solidFill>
                <a:latin typeface="Times New Roman" pitchFamily="18" charset="0"/>
                <a:cs typeface="Times New Roman" pitchFamily="18" charset="0"/>
              </a:rPr>
              <a:t> of Excise Stamps </a:t>
            </a:r>
          </a:p>
        </p:txBody>
      </p:sp>
    </p:spTree>
    <p:extLst>
      <p:ext uri="{BB962C8B-B14F-4D97-AF65-F5344CB8AC3E}">
        <p14:creationId xmlns:p14="http://schemas.microsoft.com/office/powerpoint/2010/main" val="2039008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0050" y="1362075"/>
            <a:ext cx="8458200" cy="5124449"/>
          </a:xfrm>
        </p:spPr>
        <p:txBody>
          <a:bodyPr>
            <a:normAutofit/>
          </a:bodyPr>
          <a:lstStyle/>
          <a:p>
            <a:pPr algn="l"/>
            <a:endParaRPr lang="en-US" dirty="0" smtClean="0"/>
          </a:p>
          <a:p>
            <a:pPr algn="l"/>
            <a:r>
              <a:rPr lang="en-US" b="1" dirty="0"/>
              <a:t>Regulation </a:t>
            </a:r>
            <a:r>
              <a:rPr lang="en-US" b="1" dirty="0" smtClean="0"/>
              <a:t>99C</a:t>
            </a:r>
            <a:r>
              <a:rPr lang="en-US" b="1" dirty="0"/>
              <a:t>(5)(b) </a:t>
            </a:r>
            <a:endParaRPr lang="en-US" b="1" dirty="0" smtClean="0"/>
          </a:p>
          <a:p>
            <a:pPr algn="just">
              <a:lnSpc>
                <a:spcPct val="150000"/>
              </a:lnSpc>
            </a:pPr>
            <a:r>
              <a:rPr lang="en-US" sz="2200" dirty="0">
                <a:latin typeface="Times New Roman" pitchFamily="18" charset="0"/>
                <a:cs typeface="Times New Roman" pitchFamily="18" charset="0"/>
              </a:rPr>
              <a:t>Any excise stamp accounted as spoiled or damaged by the manufacturer or importer, but not returned to the Director-General, shall be deemed to have been used and shall attract –</a:t>
            </a:r>
          </a:p>
          <a:p>
            <a:pPr algn="just">
              <a:lnSpc>
                <a:spcPct val="150000"/>
              </a:lnSpc>
            </a:pPr>
            <a:r>
              <a:rPr lang="en-US" sz="2200" dirty="0">
                <a:latin typeface="Times New Roman" pitchFamily="18" charset="0"/>
                <a:cs typeface="Times New Roman" pitchFamily="18" charset="0"/>
              </a:rPr>
              <a:t>(i) in respect of beer of Headings 22.03 and 22.06, duty, excise duty and taxes based on the highest rate applicable to such excisable goods cleared for home consumption during the last 4 calendar quarters by reference to their strength, volume and value; </a:t>
            </a:r>
          </a:p>
          <a:p>
            <a:pPr algn="l"/>
            <a:endParaRPr lang="en-US" sz="1900" dirty="0"/>
          </a:p>
        </p:txBody>
      </p:sp>
      <p:sp>
        <p:nvSpPr>
          <p:cNvPr id="4" name="TextBox 3"/>
          <p:cNvSpPr txBox="1"/>
          <p:nvPr/>
        </p:nvSpPr>
        <p:spPr>
          <a:xfrm>
            <a:off x="2628900" y="247647"/>
            <a:ext cx="6419850" cy="646331"/>
          </a:xfrm>
          <a:prstGeom prst="rect">
            <a:avLst/>
          </a:prstGeom>
          <a:noFill/>
        </p:spPr>
        <p:txBody>
          <a:bodyPr wrap="square" rtlCol="0">
            <a:spAutoFit/>
          </a:bodyPr>
          <a:lstStyle/>
          <a:p>
            <a:pPr algn="r"/>
            <a:r>
              <a:rPr lang="en-US" sz="3200" b="1" dirty="0">
                <a:solidFill>
                  <a:schemeClr val="bg1"/>
                </a:solidFill>
                <a:latin typeface="Times New Roman" pitchFamily="18" charset="0"/>
                <a:cs typeface="Times New Roman" pitchFamily="18" charset="0"/>
              </a:rPr>
              <a:t>Management</a:t>
            </a:r>
            <a:r>
              <a:rPr lang="en-US" sz="3600" b="1" dirty="0">
                <a:solidFill>
                  <a:schemeClr val="bg1"/>
                </a:solidFill>
                <a:latin typeface="Times New Roman" pitchFamily="18" charset="0"/>
                <a:cs typeface="Times New Roman" pitchFamily="18" charset="0"/>
              </a:rPr>
              <a:t> of Excise Stamps </a:t>
            </a:r>
          </a:p>
        </p:txBody>
      </p:sp>
    </p:spTree>
    <p:extLst>
      <p:ext uri="{BB962C8B-B14F-4D97-AF65-F5344CB8AC3E}">
        <p14:creationId xmlns:p14="http://schemas.microsoft.com/office/powerpoint/2010/main" val="3705307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3993" y="1521257"/>
            <a:ext cx="7845631" cy="2993593"/>
          </a:xfrm>
        </p:spPr>
        <p:txBody>
          <a:bodyPr>
            <a:normAutofit/>
          </a:bodyPr>
          <a:lstStyle/>
          <a:p>
            <a:pPr marL="342900" indent="-342900" algn="just">
              <a:lnSpc>
                <a:spcPct val="150000"/>
              </a:lnSpc>
              <a:buFont typeface="Arial" pitchFamily="34" charset="0"/>
              <a:buChar char="•"/>
            </a:pPr>
            <a:r>
              <a:rPr lang="en-US" dirty="0" smtClean="0"/>
              <a:t>Presently</a:t>
            </a:r>
            <a:r>
              <a:rPr lang="en-US" dirty="0"/>
              <a:t>, it is mandatory to affix tax stamps on bottles of spirits, such as whisky and rum, to combat tax evasion and smuggling. </a:t>
            </a:r>
            <a:endParaRPr lang="en-US" dirty="0" smtClean="0"/>
          </a:p>
          <a:p>
            <a:pPr marL="342900" indent="-342900" algn="just">
              <a:lnSpc>
                <a:spcPct val="150000"/>
              </a:lnSpc>
              <a:buFont typeface="Arial" pitchFamily="34" charset="0"/>
              <a:buChar char="•"/>
            </a:pPr>
            <a:r>
              <a:rPr lang="en-US" dirty="0" smtClean="0"/>
              <a:t>This </a:t>
            </a:r>
            <a:r>
              <a:rPr lang="en-US" dirty="0"/>
              <a:t>obligation will be extended to include bottles of beer and wine with a moratorium of </a:t>
            </a:r>
            <a:r>
              <a:rPr lang="en-US" dirty="0" smtClean="0"/>
              <a:t>six </a:t>
            </a:r>
            <a:r>
              <a:rPr lang="en-US" dirty="0"/>
              <a:t>months. </a:t>
            </a:r>
            <a:r>
              <a:rPr lang="en-US" dirty="0" smtClean="0"/>
              <a:t> </a:t>
            </a:r>
            <a:endParaRPr lang="en-US" dirty="0"/>
          </a:p>
          <a:p>
            <a:pPr algn="just">
              <a:lnSpc>
                <a:spcPct val="150000"/>
              </a:lnSpc>
            </a:pPr>
            <a:endParaRPr lang="en-US" dirty="0"/>
          </a:p>
          <a:p>
            <a:pPr algn="just">
              <a:lnSpc>
                <a:spcPct val="150000"/>
              </a:lnSpc>
            </a:pPr>
            <a:endParaRPr lang="en-US" dirty="0"/>
          </a:p>
        </p:txBody>
      </p:sp>
      <p:sp>
        <p:nvSpPr>
          <p:cNvPr id="4" name="Subtitle 2"/>
          <p:cNvSpPr txBox="1">
            <a:spLocks/>
          </p:cNvSpPr>
          <p:nvPr/>
        </p:nvSpPr>
        <p:spPr>
          <a:xfrm>
            <a:off x="2553195" y="131868"/>
            <a:ext cx="6472052" cy="3518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en-US" sz="2800" b="1" dirty="0">
                <a:solidFill>
                  <a:schemeClr val="bg1"/>
                </a:solidFill>
              </a:rPr>
              <a:t>Budget Speech </a:t>
            </a:r>
            <a:r>
              <a:rPr lang="en-US" sz="2800" b="1" dirty="0" smtClean="0">
                <a:solidFill>
                  <a:schemeClr val="bg1"/>
                </a:solidFill>
              </a:rPr>
              <a:t>2018-2019 </a:t>
            </a:r>
          </a:p>
          <a:p>
            <a:pPr algn="r"/>
            <a:r>
              <a:rPr lang="en-US" sz="2800" b="1" dirty="0" smtClean="0">
                <a:solidFill>
                  <a:schemeClr val="bg1"/>
                </a:solidFill>
              </a:rPr>
              <a:t>Tax </a:t>
            </a:r>
            <a:r>
              <a:rPr lang="en-US" sz="2800" b="1" dirty="0">
                <a:solidFill>
                  <a:schemeClr val="bg1"/>
                </a:solidFill>
              </a:rPr>
              <a:t>Administration: Excise </a:t>
            </a:r>
            <a:endParaRPr lang="en-US" sz="2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072075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0050" y="1362075"/>
            <a:ext cx="8458200" cy="5124449"/>
          </a:xfrm>
        </p:spPr>
        <p:txBody>
          <a:bodyPr>
            <a:normAutofit lnSpcReduction="10000"/>
          </a:bodyPr>
          <a:lstStyle/>
          <a:p>
            <a:pPr algn="l"/>
            <a:endParaRPr lang="en-US" dirty="0" smtClean="0"/>
          </a:p>
          <a:p>
            <a:pPr algn="l"/>
            <a:r>
              <a:rPr lang="en-US" b="1" dirty="0"/>
              <a:t>Regulation </a:t>
            </a:r>
            <a:r>
              <a:rPr lang="en-US" b="1" dirty="0" smtClean="0"/>
              <a:t>99C</a:t>
            </a:r>
            <a:r>
              <a:rPr lang="en-US" b="1" dirty="0"/>
              <a:t>(5)(b</a:t>
            </a:r>
            <a:r>
              <a:rPr lang="en-US" b="1" dirty="0" smtClean="0"/>
              <a:t>)</a:t>
            </a:r>
            <a:endParaRPr lang="en-US" b="1" dirty="0"/>
          </a:p>
          <a:p>
            <a:pPr algn="just">
              <a:lnSpc>
                <a:spcPct val="150000"/>
              </a:lnSpc>
            </a:pPr>
            <a:r>
              <a:rPr lang="en-US" sz="2200" dirty="0">
                <a:latin typeface="Times New Roman" pitchFamily="18" charset="0"/>
                <a:cs typeface="Times New Roman" pitchFamily="18" charset="0"/>
              </a:rPr>
              <a:t>(ii) in respect of wine of Headings 22.04, 22.05 and 22.06, duty, excise duty and taxes based on the highest rate applicable to such excisable goods cleared for home consumption during the last 4 calendar quarters by reference to their strength, volume and value;</a:t>
            </a:r>
          </a:p>
          <a:p>
            <a:pPr algn="just">
              <a:lnSpc>
                <a:spcPct val="150000"/>
              </a:lnSpc>
            </a:pPr>
            <a:r>
              <a:rPr lang="en-US" sz="2200" dirty="0">
                <a:latin typeface="Times New Roman" pitchFamily="18" charset="0"/>
                <a:cs typeface="Times New Roman" pitchFamily="18" charset="0"/>
              </a:rPr>
              <a:t>iii) in respect of goods of Heading 22.08, duty, excise duty and taxes based on the highest rate applicable to such excisable goods cleared or removed for home consumption during the last 4 calendar quarters by reference to their alcoholic strength, volume and value; </a:t>
            </a:r>
          </a:p>
          <a:p>
            <a:pPr algn="l"/>
            <a:endParaRPr lang="en-US" sz="1900" dirty="0"/>
          </a:p>
        </p:txBody>
      </p:sp>
      <p:sp>
        <p:nvSpPr>
          <p:cNvPr id="4" name="TextBox 3"/>
          <p:cNvSpPr txBox="1"/>
          <p:nvPr/>
        </p:nvSpPr>
        <p:spPr>
          <a:xfrm>
            <a:off x="2628900" y="247647"/>
            <a:ext cx="6419850" cy="646331"/>
          </a:xfrm>
          <a:prstGeom prst="rect">
            <a:avLst/>
          </a:prstGeom>
          <a:noFill/>
        </p:spPr>
        <p:txBody>
          <a:bodyPr wrap="square" rtlCol="0">
            <a:spAutoFit/>
          </a:bodyPr>
          <a:lstStyle/>
          <a:p>
            <a:pPr algn="r"/>
            <a:r>
              <a:rPr lang="en-US" sz="3200" b="1" dirty="0">
                <a:solidFill>
                  <a:schemeClr val="bg1"/>
                </a:solidFill>
                <a:latin typeface="Times New Roman" pitchFamily="18" charset="0"/>
                <a:cs typeface="Times New Roman" pitchFamily="18" charset="0"/>
              </a:rPr>
              <a:t>Management</a:t>
            </a:r>
            <a:r>
              <a:rPr lang="en-US" sz="3600" b="1" dirty="0">
                <a:solidFill>
                  <a:schemeClr val="bg1"/>
                </a:solidFill>
                <a:latin typeface="Times New Roman" pitchFamily="18" charset="0"/>
                <a:cs typeface="Times New Roman" pitchFamily="18" charset="0"/>
              </a:rPr>
              <a:t> of Excise Stamps </a:t>
            </a:r>
          </a:p>
        </p:txBody>
      </p:sp>
    </p:spTree>
    <p:extLst>
      <p:ext uri="{BB962C8B-B14F-4D97-AF65-F5344CB8AC3E}">
        <p14:creationId xmlns:p14="http://schemas.microsoft.com/office/powerpoint/2010/main" val="21795943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3375" y="1390649"/>
            <a:ext cx="8505825" cy="5095875"/>
          </a:xfrm>
        </p:spPr>
        <p:txBody>
          <a:bodyPr/>
          <a:lstStyle/>
          <a:p>
            <a:pPr algn="l"/>
            <a:endParaRPr lang="en-US" dirty="0" smtClean="0"/>
          </a:p>
          <a:p>
            <a:pPr algn="l"/>
            <a:r>
              <a:rPr lang="en-US" b="1" dirty="0"/>
              <a:t>Regulation 99C (5)(d)</a:t>
            </a:r>
          </a:p>
          <a:p>
            <a:pPr algn="l">
              <a:lnSpc>
                <a:spcPct val="150000"/>
              </a:lnSpc>
            </a:pPr>
            <a:r>
              <a:rPr lang="en-US" sz="2200" dirty="0" smtClean="0">
                <a:latin typeface="Times New Roman" pitchFamily="18" charset="0"/>
                <a:cs typeface="Times New Roman" pitchFamily="18" charset="0"/>
              </a:rPr>
              <a:t>(i) The </a:t>
            </a:r>
            <a:r>
              <a:rPr lang="en-US" sz="2200" dirty="0">
                <a:latin typeface="Times New Roman" pitchFamily="18" charset="0"/>
                <a:cs typeface="Times New Roman" pitchFamily="18" charset="0"/>
              </a:rPr>
              <a:t>Director-General may, in computing the duty, excise duty and taxes under subparagraph (c), give an allowance of up to one per cent of the quantity of excise stamps used by a manufacturer or an importer in respect of the last 4 calendar quarters.</a:t>
            </a:r>
          </a:p>
          <a:p>
            <a:pPr algn="l">
              <a:lnSpc>
                <a:spcPct val="150000"/>
              </a:lnSpc>
            </a:pPr>
            <a:r>
              <a:rPr lang="en-US" sz="2200" dirty="0" smtClean="0">
                <a:latin typeface="Times New Roman" pitchFamily="18" charset="0"/>
                <a:cs typeface="Times New Roman" pitchFamily="18" charset="0"/>
              </a:rPr>
              <a:t>(ii) For </a:t>
            </a:r>
            <a:r>
              <a:rPr lang="en-US" sz="2200" dirty="0">
                <a:latin typeface="Times New Roman" pitchFamily="18" charset="0"/>
                <a:cs typeface="Times New Roman" pitchFamily="18" charset="0"/>
              </a:rPr>
              <a:t>the purpose of sub subparagraph (i), the allowance shall be applied on product basis referred to in subparagraph (b).</a:t>
            </a:r>
          </a:p>
        </p:txBody>
      </p:sp>
      <p:sp>
        <p:nvSpPr>
          <p:cNvPr id="4" name="TextBox 3"/>
          <p:cNvSpPr txBox="1"/>
          <p:nvPr/>
        </p:nvSpPr>
        <p:spPr>
          <a:xfrm>
            <a:off x="2762250" y="257174"/>
            <a:ext cx="6381750" cy="646331"/>
          </a:xfrm>
          <a:prstGeom prst="rect">
            <a:avLst/>
          </a:prstGeom>
          <a:noFill/>
        </p:spPr>
        <p:txBody>
          <a:bodyPr wrap="square" rtlCol="0">
            <a:spAutoFit/>
          </a:bodyPr>
          <a:lstStyle/>
          <a:p>
            <a:pPr algn="r"/>
            <a:r>
              <a:rPr lang="en-US" sz="3200" b="1" dirty="0">
                <a:solidFill>
                  <a:schemeClr val="bg1"/>
                </a:solidFill>
                <a:latin typeface="Times New Roman" pitchFamily="18" charset="0"/>
                <a:cs typeface="Times New Roman" pitchFamily="18" charset="0"/>
              </a:rPr>
              <a:t>Management</a:t>
            </a:r>
            <a:r>
              <a:rPr lang="en-US" sz="3600" b="1" dirty="0">
                <a:solidFill>
                  <a:schemeClr val="bg1"/>
                </a:solidFill>
                <a:latin typeface="Times New Roman" pitchFamily="18" charset="0"/>
                <a:cs typeface="Times New Roman" pitchFamily="18" charset="0"/>
              </a:rPr>
              <a:t> of Excise Stamps </a:t>
            </a:r>
          </a:p>
        </p:txBody>
      </p:sp>
    </p:spTree>
    <p:extLst>
      <p:ext uri="{BB962C8B-B14F-4D97-AF65-F5344CB8AC3E}">
        <p14:creationId xmlns:p14="http://schemas.microsoft.com/office/powerpoint/2010/main" val="122964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60388"/>
            <a:ext cx="6858000" cy="2387600"/>
          </a:xfrm>
        </p:spPr>
        <p:txBody>
          <a:bodyPr/>
          <a:lstStyle/>
          <a:p>
            <a:r>
              <a:rPr lang="en-US" dirty="0" smtClean="0">
                <a:latin typeface="Algerian" pitchFamily="82" charset="0"/>
              </a:rPr>
              <a:t>ANY QUESTIONS?</a:t>
            </a:r>
            <a:endParaRPr lang="en-US" dirty="0">
              <a:latin typeface="Algerian" pitchFamily="8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75" y="3395663"/>
            <a:ext cx="1619250" cy="2819400"/>
          </a:xfrm>
          <a:prstGeom prst="rect">
            <a:avLst/>
          </a:prstGeom>
          <a:noFill/>
          <a:ln w="381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450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8875" y="4591050"/>
            <a:ext cx="5067300" cy="1477328"/>
          </a:xfrm>
          <a:prstGeom prst="rect">
            <a:avLst/>
          </a:prstGeom>
          <a:noFill/>
        </p:spPr>
        <p:txBody>
          <a:bodyPr wrap="square" rtlCol="0">
            <a:spAutoFit/>
          </a:bodyPr>
          <a:lstStyle/>
          <a:p>
            <a:r>
              <a:rPr lang="en-US" dirty="0" smtClean="0">
                <a:solidFill>
                  <a:schemeClr val="bg1"/>
                </a:solidFill>
                <a:latin typeface="Times New Roman" pitchFamily="18" charset="0"/>
                <a:cs typeface="Times New Roman" pitchFamily="18" charset="0"/>
              </a:rPr>
              <a:t>Contact Person :      SH R. G. RAMNARAIN</a:t>
            </a:r>
          </a:p>
          <a:p>
            <a:r>
              <a:rPr lang="en-US" dirty="0" smtClean="0">
                <a:solidFill>
                  <a:schemeClr val="bg1"/>
                </a:solidFill>
                <a:latin typeface="Times New Roman" pitchFamily="18" charset="0"/>
                <a:cs typeface="Times New Roman" pitchFamily="18" charset="0"/>
              </a:rPr>
              <a:t>Tel : 		202 0500 (Ext. 7400)</a:t>
            </a:r>
          </a:p>
          <a:p>
            <a:r>
              <a:rPr lang="en-US" dirty="0" smtClean="0">
                <a:solidFill>
                  <a:schemeClr val="bg1"/>
                </a:solidFill>
                <a:latin typeface="Times New Roman" pitchFamily="18" charset="0"/>
                <a:cs typeface="Times New Roman" pitchFamily="18" charset="0"/>
              </a:rPr>
              <a:t>Email:                      rajgupta.ramnarain@mra.mu</a:t>
            </a:r>
            <a:endParaRPr lang="en-US" dirty="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		excise.customs@mra.mu</a:t>
            </a:r>
            <a:endParaRPr lang="en-US" dirty="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		customs@mra.mu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69252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997" r="19970"/>
          <a:stretch/>
        </p:blipFill>
        <p:spPr bwMode="auto">
          <a:xfrm>
            <a:off x="368136" y="1208806"/>
            <a:ext cx="7612082" cy="5013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ubtitle 2"/>
          <p:cNvSpPr>
            <a:spLocks noGrp="1"/>
          </p:cNvSpPr>
          <p:nvPr>
            <p:ph type="subTitle" idx="1"/>
          </p:nvPr>
        </p:nvSpPr>
        <p:spPr>
          <a:xfrm>
            <a:off x="3526532" y="403498"/>
            <a:ext cx="5130802" cy="351895"/>
          </a:xfrm>
        </p:spPr>
        <p:txBody>
          <a:bodyPr>
            <a:noAutofit/>
          </a:bodyPr>
          <a:lstStyle/>
          <a:p>
            <a:pPr algn="r"/>
            <a:r>
              <a:rPr lang="en-US" sz="2800" b="1" dirty="0">
                <a:solidFill>
                  <a:schemeClr val="bg1"/>
                </a:solidFill>
              </a:rPr>
              <a:t>Twelfth Schedule </a:t>
            </a:r>
            <a:endParaRPr lang="en-US" sz="2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69612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6396"/>
          <a:stretch/>
        </p:blipFill>
        <p:spPr bwMode="auto">
          <a:xfrm>
            <a:off x="439948" y="1447800"/>
            <a:ext cx="7469018" cy="4703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ubtitle 2"/>
          <p:cNvSpPr>
            <a:spLocks noGrp="1"/>
          </p:cNvSpPr>
          <p:nvPr>
            <p:ph type="subTitle" idx="1"/>
          </p:nvPr>
        </p:nvSpPr>
        <p:spPr>
          <a:xfrm>
            <a:off x="3526532" y="403498"/>
            <a:ext cx="5130802" cy="351895"/>
          </a:xfrm>
        </p:spPr>
        <p:txBody>
          <a:bodyPr>
            <a:noAutofit/>
          </a:bodyPr>
          <a:lstStyle/>
          <a:p>
            <a:pPr algn="r"/>
            <a:r>
              <a:rPr lang="en-US" sz="2800" b="1" dirty="0">
                <a:solidFill>
                  <a:schemeClr val="bg1"/>
                </a:solidFill>
              </a:rPr>
              <a:t>Twelfth Schedule (</a:t>
            </a:r>
            <a:r>
              <a:rPr lang="en-US" sz="2800" b="1" dirty="0" err="1">
                <a:solidFill>
                  <a:schemeClr val="bg1"/>
                </a:solidFill>
              </a:rPr>
              <a:t>cntd</a:t>
            </a:r>
            <a:r>
              <a:rPr lang="en-US" sz="2800" b="1" dirty="0">
                <a:solidFill>
                  <a:schemeClr val="bg1"/>
                </a:solidFill>
              </a:rPr>
              <a:t>) </a:t>
            </a:r>
            <a:endParaRPr lang="en-US" sz="2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4164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4013198" y="403498"/>
            <a:ext cx="5130802" cy="351895"/>
          </a:xfrm>
        </p:spPr>
        <p:txBody>
          <a:bodyPr>
            <a:noAutofit/>
          </a:bodyPr>
          <a:lstStyle/>
          <a:p>
            <a:pPr algn="r"/>
            <a:r>
              <a:rPr lang="en-US" sz="2800" b="1" dirty="0">
                <a:solidFill>
                  <a:schemeClr val="bg1"/>
                </a:solidFill>
              </a:rPr>
              <a:t>Excise Stamps for Beer and Wine</a:t>
            </a:r>
          </a:p>
        </p:txBody>
      </p:sp>
      <p:sp>
        <p:nvSpPr>
          <p:cNvPr id="2" name="TextBox 1"/>
          <p:cNvSpPr txBox="1"/>
          <p:nvPr/>
        </p:nvSpPr>
        <p:spPr>
          <a:xfrm>
            <a:off x="942974" y="2247900"/>
            <a:ext cx="7038975" cy="3046988"/>
          </a:xfrm>
          <a:prstGeom prst="rect">
            <a:avLst/>
          </a:prstGeom>
          <a:noFill/>
        </p:spPr>
        <p:txBody>
          <a:bodyPr wrap="square" rtlCol="0">
            <a:spAutoFit/>
          </a:bodyPr>
          <a:lstStyle/>
          <a:p>
            <a:pPr marL="285750" indent="-285750">
              <a:buFont typeface="Arial" pitchFamily="34" charset="0"/>
              <a:buChar char="•"/>
            </a:pPr>
            <a:r>
              <a:rPr lang="en-US" sz="2400" dirty="0"/>
              <a:t>Excise stamps for beer and wine to adapt to chilled conditions not yet procured.</a:t>
            </a:r>
          </a:p>
          <a:p>
            <a:pPr marL="285750" indent="-285750">
              <a:buFont typeface="Arial" pitchFamily="34" charset="0"/>
              <a:buChar char="•"/>
            </a:pPr>
            <a:endParaRPr lang="en-US" sz="2400" dirty="0"/>
          </a:p>
          <a:p>
            <a:pPr marL="285750" indent="-285750">
              <a:buFont typeface="Arial" pitchFamily="34" charset="0"/>
              <a:buChar char="•"/>
            </a:pPr>
            <a:r>
              <a:rPr lang="en-US" sz="2400" dirty="0"/>
              <a:t>Temporarily, excise stamps affixed on alcoholic products (22.08) will be used for beer and wine.</a:t>
            </a:r>
          </a:p>
          <a:p>
            <a:pPr marL="285750" indent="-285750">
              <a:buFont typeface="Arial" pitchFamily="34" charset="0"/>
              <a:buChar char="•"/>
            </a:pPr>
            <a:endParaRPr lang="en-US" sz="2400" dirty="0"/>
          </a:p>
          <a:p>
            <a:pPr marL="285750" indent="-285750">
              <a:buFont typeface="Arial" pitchFamily="34" charset="0"/>
              <a:buChar char="•"/>
            </a:pPr>
            <a:r>
              <a:rPr lang="en-US" sz="2400" dirty="0"/>
              <a:t>Stakeholders will be notified as soon as new excise stamps are procured.</a:t>
            </a:r>
          </a:p>
        </p:txBody>
      </p:sp>
    </p:spTree>
    <p:extLst>
      <p:ext uri="{BB962C8B-B14F-4D97-AF65-F5344CB8AC3E}">
        <p14:creationId xmlns:p14="http://schemas.microsoft.com/office/powerpoint/2010/main" val="4026349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7369" y="1730807"/>
            <a:ext cx="7430984" cy="2669743"/>
          </a:xfrm>
        </p:spPr>
        <p:txBody>
          <a:bodyPr>
            <a:normAutofit/>
          </a:bodyPr>
          <a:lstStyle/>
          <a:p>
            <a:pPr>
              <a:lnSpc>
                <a:spcPct val="200000"/>
              </a:lnSpc>
            </a:pPr>
            <a:r>
              <a:rPr lang="en-US" b="1" dirty="0"/>
              <a:t>Alternative Marking </a:t>
            </a:r>
            <a:endParaRPr lang="en-US" dirty="0" smtClean="0"/>
          </a:p>
          <a:p>
            <a:pPr algn="l"/>
            <a:r>
              <a:rPr lang="en-US" dirty="0" smtClean="0"/>
              <a:t>Importers </a:t>
            </a:r>
            <a:r>
              <a:rPr lang="en-US" dirty="0"/>
              <a:t>and manufacturers of alcohol and tobacco</a:t>
            </a:r>
          </a:p>
          <a:p>
            <a:pPr algn="l"/>
            <a:r>
              <a:rPr lang="en-US" dirty="0"/>
              <a:t>products will be given the option to use digital markings as</a:t>
            </a:r>
          </a:p>
          <a:p>
            <a:pPr algn="l"/>
            <a:r>
              <a:rPr lang="en-US" dirty="0"/>
              <a:t>an alternative to excise stamps.</a:t>
            </a:r>
          </a:p>
          <a:p>
            <a:pPr algn="l"/>
            <a:endParaRPr lang="en-US" dirty="0"/>
          </a:p>
        </p:txBody>
      </p:sp>
      <p:sp>
        <p:nvSpPr>
          <p:cNvPr id="4" name="Subtitle 2"/>
          <p:cNvSpPr txBox="1">
            <a:spLocks/>
          </p:cNvSpPr>
          <p:nvPr/>
        </p:nvSpPr>
        <p:spPr>
          <a:xfrm>
            <a:off x="1638300" y="131868"/>
            <a:ext cx="7505700" cy="35189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en-US" sz="2800" b="1" dirty="0">
                <a:solidFill>
                  <a:schemeClr val="bg1"/>
                </a:solidFill>
              </a:rPr>
              <a:t>Budget Speech </a:t>
            </a:r>
            <a:r>
              <a:rPr lang="en-US" sz="2800" b="1" dirty="0" smtClean="0">
                <a:solidFill>
                  <a:schemeClr val="bg1"/>
                </a:solidFill>
              </a:rPr>
              <a:t>2019-2020 </a:t>
            </a:r>
          </a:p>
          <a:p>
            <a:pPr algn="r"/>
            <a:r>
              <a:rPr lang="en-US" sz="2800" b="1" dirty="0" smtClean="0">
                <a:solidFill>
                  <a:schemeClr val="bg1"/>
                </a:solidFill>
              </a:rPr>
              <a:t>Tax </a:t>
            </a:r>
            <a:r>
              <a:rPr lang="en-US" sz="2800" b="1" dirty="0">
                <a:solidFill>
                  <a:schemeClr val="bg1"/>
                </a:solidFill>
              </a:rPr>
              <a:t>Administration: </a:t>
            </a:r>
            <a:r>
              <a:rPr lang="en-US" sz="2800" b="1" dirty="0" smtClean="0">
                <a:solidFill>
                  <a:schemeClr val="bg1"/>
                </a:solidFill>
              </a:rPr>
              <a:t>Excise </a:t>
            </a:r>
            <a:endParaRPr lang="en-US" sz="2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093570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3365" y="1386300"/>
            <a:ext cx="8157235" cy="5090700"/>
          </a:xfrm>
        </p:spPr>
        <p:txBody>
          <a:bodyPr>
            <a:normAutofit fontScale="92500" lnSpcReduction="20000"/>
          </a:bodyPr>
          <a:lstStyle/>
          <a:p>
            <a:pPr algn="l"/>
            <a:r>
              <a:rPr lang="en-US" sz="1800" dirty="0"/>
              <a:t>	</a:t>
            </a:r>
          </a:p>
          <a:p>
            <a:pPr algn="l"/>
            <a:r>
              <a:rPr lang="en-US" sz="2000" dirty="0"/>
              <a:t>Any person who, </a:t>
            </a:r>
            <a:r>
              <a:rPr lang="en-US" sz="2000" dirty="0" smtClean="0"/>
              <a:t>on</a:t>
            </a:r>
            <a:r>
              <a:rPr lang="en-US" sz="2000" b="1" dirty="0" smtClean="0"/>
              <a:t> 2</a:t>
            </a:r>
            <a:r>
              <a:rPr lang="en-US" sz="2000" b="1" baseline="30000" dirty="0" smtClean="0"/>
              <a:t>nd</a:t>
            </a:r>
            <a:r>
              <a:rPr lang="en-US" sz="2000" b="1" dirty="0" smtClean="0"/>
              <a:t> February 2020</a:t>
            </a:r>
            <a:r>
              <a:rPr lang="en-US" sz="2000" dirty="0" smtClean="0"/>
              <a:t>, </a:t>
            </a:r>
            <a:r>
              <a:rPr lang="en-US" sz="2000" dirty="0"/>
              <a:t>has, in the course of his business –</a:t>
            </a:r>
          </a:p>
          <a:p>
            <a:pPr algn="l"/>
            <a:r>
              <a:rPr lang="en-US" sz="2000" dirty="0"/>
              <a:t> </a:t>
            </a:r>
          </a:p>
          <a:p>
            <a:pPr marL="342900" indent="-342900" algn="l">
              <a:buAutoNum type="alphaLcParenBoth"/>
            </a:pPr>
            <a:r>
              <a:rPr lang="en-US" sz="2000" dirty="0" smtClean="0"/>
              <a:t>a </a:t>
            </a:r>
            <a:r>
              <a:rPr lang="en-US" sz="2000" dirty="0"/>
              <a:t>stock of imported or locally manufactured goods; </a:t>
            </a:r>
            <a:r>
              <a:rPr lang="en-US" sz="2000" dirty="0" smtClean="0"/>
              <a:t>or</a:t>
            </a:r>
          </a:p>
          <a:p>
            <a:pPr marL="342900" indent="-342900" algn="l">
              <a:buAutoNum type="alphaLcParenBoth"/>
            </a:pPr>
            <a:r>
              <a:rPr lang="en-US" sz="2000" dirty="0" smtClean="0"/>
              <a:t>goods </a:t>
            </a:r>
            <a:r>
              <a:rPr lang="en-US" sz="2000" dirty="0"/>
              <a:t>in a bonded warehouse or Freeport zone</a:t>
            </a:r>
            <a:r>
              <a:rPr lang="en-US" sz="2000" dirty="0" smtClean="0"/>
              <a:t>,</a:t>
            </a:r>
          </a:p>
          <a:p>
            <a:pPr marL="457200" indent="-457200" algn="l">
              <a:buAutoNum type="alphaLcParenBoth" startAt="2"/>
            </a:pPr>
            <a:endParaRPr lang="en-US" sz="2000" dirty="0"/>
          </a:p>
          <a:p>
            <a:pPr algn="just">
              <a:lnSpc>
                <a:spcPct val="160000"/>
              </a:lnSpc>
            </a:pPr>
            <a:r>
              <a:rPr lang="en-US" sz="2000" dirty="0"/>
              <a:t>Falling under item 2 of the Twelfth Schedule with respect to Headings 22.03, 22.04, 22.05 and 22.06 and Heading 22.08 in containers holding more than 50 </a:t>
            </a:r>
            <a:r>
              <a:rPr lang="en-US" sz="2000" dirty="0" err="1" smtClean="0"/>
              <a:t>millilitres</a:t>
            </a:r>
            <a:r>
              <a:rPr lang="en-US" sz="2000" dirty="0" smtClean="0"/>
              <a:t> </a:t>
            </a:r>
            <a:r>
              <a:rPr lang="en-US" sz="2000" dirty="0"/>
              <a:t>and less than 200 </a:t>
            </a:r>
            <a:r>
              <a:rPr lang="en-US" sz="2000" dirty="0" err="1" smtClean="0"/>
              <a:t>millilitres</a:t>
            </a:r>
            <a:r>
              <a:rPr lang="en-US" sz="2000" dirty="0" smtClean="0"/>
              <a:t> </a:t>
            </a:r>
            <a:r>
              <a:rPr lang="en-US" sz="2000" dirty="0"/>
              <a:t>, shall, not later than </a:t>
            </a:r>
            <a:r>
              <a:rPr lang="en-US" sz="2000" b="1" dirty="0" smtClean="0"/>
              <a:t>2</a:t>
            </a:r>
            <a:r>
              <a:rPr lang="en-US" sz="2000" b="1" baseline="30000" dirty="0" smtClean="0"/>
              <a:t>nd</a:t>
            </a:r>
            <a:r>
              <a:rPr lang="en-US" sz="2000" b="1" dirty="0" smtClean="0"/>
              <a:t> August </a:t>
            </a:r>
            <a:r>
              <a:rPr lang="en-US" sz="2000" b="1" dirty="0"/>
              <a:t>2020</a:t>
            </a:r>
            <a:r>
              <a:rPr lang="en-US" sz="2000" dirty="0"/>
              <a:t>, sell or otherwise transfer or remove for home consumption, as the case may be, the goods without causing the goods to be affixed with an excise stamp.</a:t>
            </a:r>
          </a:p>
          <a:p>
            <a:pPr marL="457200" indent="-457200" algn="l">
              <a:buAutoNum type="alphaLcParenBoth" startAt="2"/>
            </a:pPr>
            <a:endParaRPr lang="en-US" dirty="0"/>
          </a:p>
          <a:p>
            <a:pPr algn="l"/>
            <a:r>
              <a:rPr lang="en-US" dirty="0"/>
              <a:t> </a:t>
            </a:r>
          </a:p>
          <a:p>
            <a:pPr algn="l"/>
            <a:endParaRPr lang="en-US" dirty="0"/>
          </a:p>
        </p:txBody>
      </p:sp>
      <p:sp>
        <p:nvSpPr>
          <p:cNvPr id="4" name="Subtitle 2"/>
          <p:cNvSpPr txBox="1">
            <a:spLocks/>
          </p:cNvSpPr>
          <p:nvPr/>
        </p:nvSpPr>
        <p:spPr>
          <a:xfrm>
            <a:off x="2505254" y="403497"/>
            <a:ext cx="6318112" cy="4918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r"/>
            <a:r>
              <a:rPr lang="en-GB" sz="3200" b="1" dirty="0" smtClean="0">
                <a:solidFill>
                  <a:schemeClr val="bg1"/>
                </a:solidFill>
              </a:rPr>
              <a:t>GN 161 of 2019 - Regulation </a:t>
            </a:r>
            <a:r>
              <a:rPr lang="en-US" sz="3200" b="1" dirty="0">
                <a:solidFill>
                  <a:schemeClr val="bg1"/>
                </a:solidFill>
              </a:rPr>
              <a:t>99B</a:t>
            </a:r>
            <a:r>
              <a:rPr lang="en-GB" sz="3200" b="1" dirty="0">
                <a:solidFill>
                  <a:schemeClr val="bg1"/>
                </a:solidFill>
              </a:rPr>
              <a:t> (</a:t>
            </a:r>
            <a:r>
              <a:rPr lang="en-US" sz="3200" b="1" dirty="0">
                <a:solidFill>
                  <a:schemeClr val="bg1"/>
                </a:solidFill>
              </a:rPr>
              <a:t>2)</a:t>
            </a:r>
            <a:endParaRPr lang="en-US" sz="32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830399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14775" y="123825"/>
            <a:ext cx="5057774" cy="923925"/>
          </a:xfrm>
        </p:spPr>
        <p:txBody>
          <a:bodyPr>
            <a:normAutofit/>
          </a:bodyPr>
          <a:lstStyle/>
          <a:p>
            <a:pPr algn="r">
              <a:spcBef>
                <a:spcPts val="1000"/>
              </a:spcBef>
            </a:pPr>
            <a:r>
              <a:rPr lang="en-US" sz="2800" b="1" dirty="0">
                <a:solidFill>
                  <a:schemeClr val="bg1"/>
                </a:solidFill>
                <a:latin typeface="+mn-lt"/>
                <a:ea typeface="+mn-ea"/>
                <a:cs typeface="+mn-cs"/>
              </a:rPr>
              <a:t>Remaining Stock without Excise Stamp after 2nd August 2020 </a:t>
            </a:r>
          </a:p>
        </p:txBody>
      </p:sp>
      <p:sp>
        <p:nvSpPr>
          <p:cNvPr id="3" name="Subtitle 2"/>
          <p:cNvSpPr>
            <a:spLocks noGrp="1"/>
          </p:cNvSpPr>
          <p:nvPr>
            <p:ph type="subTitle" idx="1"/>
          </p:nvPr>
        </p:nvSpPr>
        <p:spPr>
          <a:xfrm>
            <a:off x="600075" y="1800225"/>
            <a:ext cx="8172450" cy="3895725"/>
          </a:xfrm>
        </p:spPr>
        <p:txBody>
          <a:bodyPr>
            <a:noAutofit/>
          </a:bodyPr>
          <a:lstStyle/>
          <a:p>
            <a:pPr marL="342900" indent="-342900" algn="l">
              <a:lnSpc>
                <a:spcPct val="150000"/>
              </a:lnSpc>
              <a:buFont typeface="Arial" pitchFamily="34" charset="0"/>
              <a:buChar char="•"/>
            </a:pPr>
            <a:r>
              <a:rPr lang="en-US" sz="2200" dirty="0">
                <a:latin typeface="Times New Roman" pitchFamily="18" charset="0"/>
                <a:cs typeface="Times New Roman" pitchFamily="18" charset="0"/>
              </a:rPr>
              <a:t>Excise stamps should be affixed </a:t>
            </a:r>
            <a:r>
              <a:rPr lang="en-US" sz="2200" dirty="0" smtClean="0">
                <a:latin typeface="Times New Roman" pitchFamily="18" charset="0"/>
                <a:cs typeface="Times New Roman" pitchFamily="18" charset="0"/>
              </a:rPr>
              <a:t>on </a:t>
            </a:r>
            <a:r>
              <a:rPr lang="en-US" sz="2200" dirty="0">
                <a:latin typeface="Times New Roman" pitchFamily="18" charset="0"/>
                <a:cs typeface="Times New Roman" pitchFamily="18" charset="0"/>
              </a:rPr>
              <a:t>any stock remaining on </a:t>
            </a:r>
            <a:r>
              <a:rPr lang="en-US" sz="2200" b="1" dirty="0" smtClean="0">
                <a:latin typeface="Times New Roman" pitchFamily="18" charset="0"/>
                <a:cs typeface="Times New Roman" pitchFamily="18" charset="0"/>
              </a:rPr>
              <a:t>3</a:t>
            </a:r>
            <a:r>
              <a:rPr lang="en-US" sz="2200" b="1" baseline="30000" dirty="0" smtClean="0">
                <a:latin typeface="Times New Roman" pitchFamily="18" charset="0"/>
                <a:cs typeface="Times New Roman" pitchFamily="18" charset="0"/>
              </a:rPr>
              <a:t>rd</a:t>
            </a:r>
            <a:r>
              <a:rPr lang="en-US" sz="2200" b="1" dirty="0" smtClean="0">
                <a:latin typeface="Times New Roman" pitchFamily="18" charset="0"/>
                <a:cs typeface="Times New Roman" pitchFamily="18" charset="0"/>
              </a:rPr>
              <a:t> August </a:t>
            </a:r>
            <a:r>
              <a:rPr lang="en-US" sz="2200" b="1" dirty="0">
                <a:latin typeface="Times New Roman" pitchFamily="18" charset="0"/>
                <a:cs typeface="Times New Roman" pitchFamily="18" charset="0"/>
              </a:rPr>
              <a:t>2020</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prior </a:t>
            </a:r>
            <a:r>
              <a:rPr lang="en-US" sz="2200" dirty="0">
                <a:latin typeface="Times New Roman" pitchFamily="18" charset="0"/>
                <a:cs typeface="Times New Roman" pitchFamily="18" charset="0"/>
              </a:rPr>
              <a:t>to sale.</a:t>
            </a:r>
          </a:p>
          <a:p>
            <a:pPr marL="342900" indent="-342900" algn="l">
              <a:lnSpc>
                <a:spcPct val="150000"/>
              </a:lnSpc>
              <a:buFont typeface="Arial" pitchFamily="34" charset="0"/>
              <a:buChar char="•"/>
            </a:pPr>
            <a:r>
              <a:rPr lang="en-US" sz="2200" dirty="0">
                <a:latin typeface="Times New Roman" pitchFamily="18" charset="0"/>
                <a:cs typeface="Times New Roman" pitchFamily="18" charset="0"/>
              </a:rPr>
              <a:t>Excise Section will sell stamps upon request and presentation of Excise </a:t>
            </a:r>
            <a:r>
              <a:rPr lang="en-US" sz="2200" dirty="0" err="1">
                <a:latin typeface="Times New Roman" pitchFamily="18" charset="0"/>
                <a:cs typeface="Times New Roman" pitchFamily="18" charset="0"/>
              </a:rPr>
              <a:t>licence</a:t>
            </a:r>
            <a:r>
              <a:rPr lang="en-US" sz="2200" dirty="0">
                <a:latin typeface="Times New Roman" pitchFamily="18" charset="0"/>
                <a:cs typeface="Times New Roman" pitchFamily="18" charset="0"/>
              </a:rPr>
              <a:t> (Part I or Part II ).</a:t>
            </a:r>
          </a:p>
          <a:p>
            <a:pPr marL="342900" indent="-342900" algn="l">
              <a:lnSpc>
                <a:spcPct val="150000"/>
              </a:lnSpc>
              <a:buFont typeface="Arial" pitchFamily="34" charset="0"/>
              <a:buChar char="•"/>
            </a:pPr>
            <a:r>
              <a:rPr lang="en-US" sz="2200" dirty="0">
                <a:latin typeface="Times New Roman" pitchFamily="18" charset="0"/>
                <a:cs typeface="Times New Roman" pitchFamily="18" charset="0"/>
              </a:rPr>
              <a:t>Contact Details:	</a:t>
            </a:r>
          </a:p>
          <a:p>
            <a:pPr marL="800100" lvl="1" indent="-342900" algn="l">
              <a:lnSpc>
                <a:spcPct val="150000"/>
              </a:lnSpc>
              <a:buFont typeface="Wingdings" pitchFamily="2" charset="2"/>
              <a:buChar char="v"/>
            </a:pPr>
            <a:r>
              <a:rPr lang="en-US" sz="2200" dirty="0">
                <a:latin typeface="Times New Roman" pitchFamily="18" charset="0"/>
                <a:cs typeface="Times New Roman" pitchFamily="18" charset="0"/>
              </a:rPr>
              <a:t>Excise Section – Phone 202 0500 (Ext: -7407/7421)</a:t>
            </a:r>
          </a:p>
          <a:p>
            <a:pPr lvl="1" algn="l">
              <a:lnSpc>
                <a:spcPct val="150000"/>
              </a:lnSpc>
            </a:pPr>
            <a:r>
              <a:rPr lang="en-US" sz="2200" dirty="0">
                <a:latin typeface="Times New Roman" pitchFamily="18" charset="0"/>
                <a:cs typeface="Times New Roman" pitchFamily="18" charset="0"/>
              </a:rPr>
              <a:t>     		            Email : excise.customs@mra.mu</a:t>
            </a:r>
          </a:p>
        </p:txBody>
      </p:sp>
    </p:spTree>
    <p:extLst>
      <p:ext uri="{BB962C8B-B14F-4D97-AF65-F5344CB8AC3E}">
        <p14:creationId xmlns:p14="http://schemas.microsoft.com/office/powerpoint/2010/main" val="3300743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4325" y="1333499"/>
            <a:ext cx="8610600" cy="5029201"/>
          </a:xfrm>
        </p:spPr>
        <p:txBody>
          <a:bodyPr>
            <a:normAutofit/>
          </a:bodyPr>
          <a:lstStyle/>
          <a:p>
            <a:pPr algn="l">
              <a:lnSpc>
                <a:spcPct val="150000"/>
              </a:lnSpc>
            </a:pPr>
            <a:r>
              <a:rPr lang="en-US" sz="2200" b="1" dirty="0" smtClean="0"/>
              <a:t>Regulation 99DA</a:t>
            </a:r>
            <a:endParaRPr lang="en-US" sz="2200" dirty="0" smtClean="0"/>
          </a:p>
          <a:p>
            <a:pPr algn="just">
              <a:lnSpc>
                <a:spcPct val="150000"/>
              </a:lnSpc>
            </a:pPr>
            <a:r>
              <a:rPr lang="en-US" sz="2200" dirty="0" smtClean="0">
                <a:latin typeface="Times New Roman" pitchFamily="18" charset="0"/>
                <a:cs typeface="Times New Roman" pitchFamily="18" charset="0"/>
              </a:rPr>
              <a:t>(</a:t>
            </a:r>
            <a:r>
              <a:rPr lang="en-US" sz="2200" dirty="0">
                <a:latin typeface="Times New Roman" pitchFamily="18" charset="0"/>
                <a:cs typeface="Times New Roman" pitchFamily="18" charset="0"/>
              </a:rPr>
              <a:t>1) For the purpose of </a:t>
            </a:r>
            <a:r>
              <a:rPr lang="en-US" sz="2200" dirty="0" smtClean="0">
                <a:latin typeface="Times New Roman" pitchFamily="18" charset="0"/>
                <a:cs typeface="Times New Roman" pitchFamily="18" charset="0"/>
              </a:rPr>
              <a:t>Section </a:t>
            </a:r>
            <a:r>
              <a:rPr lang="en-US" sz="2200" dirty="0">
                <a:latin typeface="Times New Roman" pitchFamily="18" charset="0"/>
                <a:cs typeface="Times New Roman" pitchFamily="18" charset="0"/>
              </a:rPr>
              <a:t>25(2)(e) of the Act, no excisable goods specified in the Fourteenth Schedule may be manufactured in, or imported into, Mauritius unless the goods bear markings as an alternative to the excise stamps in such form, manner and conditions as the Director-General may determine. </a:t>
            </a:r>
          </a:p>
          <a:p>
            <a:pPr algn="just">
              <a:lnSpc>
                <a:spcPct val="150000"/>
              </a:lnSpc>
            </a:pPr>
            <a:r>
              <a:rPr lang="en-US" sz="2200" dirty="0">
                <a:latin typeface="Times New Roman" pitchFamily="18" charset="0"/>
                <a:cs typeface="Times New Roman" pitchFamily="18" charset="0"/>
              </a:rPr>
              <a:t>(2) </a:t>
            </a:r>
            <a:r>
              <a:rPr lang="en-US" sz="2200" dirty="0" smtClean="0">
                <a:latin typeface="Times New Roman" pitchFamily="18" charset="0"/>
                <a:cs typeface="Times New Roman" pitchFamily="18" charset="0"/>
              </a:rPr>
              <a:t>No person </a:t>
            </a:r>
            <a:r>
              <a:rPr lang="en-US" sz="2200" dirty="0">
                <a:latin typeface="Times New Roman" pitchFamily="18" charset="0"/>
                <a:cs typeface="Times New Roman" pitchFamily="18" charset="0"/>
              </a:rPr>
              <a:t>shall, in the course of his business, sell or otherwise transfer excisable goods specified in the Fourteenth Schedule unless the goods bear marking in accordance with paragraph (1). </a:t>
            </a:r>
          </a:p>
          <a:p>
            <a:pPr algn="just">
              <a:lnSpc>
                <a:spcPct val="150000"/>
              </a:lnSpc>
            </a:pPr>
            <a:endParaRPr lang="en-US" dirty="0"/>
          </a:p>
        </p:txBody>
      </p:sp>
      <p:sp>
        <p:nvSpPr>
          <p:cNvPr id="5" name="TextBox 4"/>
          <p:cNvSpPr txBox="1"/>
          <p:nvPr/>
        </p:nvSpPr>
        <p:spPr>
          <a:xfrm>
            <a:off x="4019549" y="85725"/>
            <a:ext cx="4581525" cy="1077218"/>
          </a:xfrm>
          <a:prstGeom prst="rect">
            <a:avLst/>
          </a:prstGeom>
          <a:noFill/>
        </p:spPr>
        <p:txBody>
          <a:bodyPr wrap="square" rtlCol="0">
            <a:spAutoFit/>
          </a:bodyPr>
          <a:lstStyle/>
          <a:p>
            <a:pPr algn="r"/>
            <a:r>
              <a:rPr lang="en-GB" sz="3200" b="1" dirty="0">
                <a:solidFill>
                  <a:schemeClr val="bg1"/>
                </a:solidFill>
              </a:rPr>
              <a:t>GN 161 of 2019 </a:t>
            </a:r>
            <a:r>
              <a:rPr lang="en-GB" sz="3200" b="1" dirty="0" smtClean="0">
                <a:solidFill>
                  <a:schemeClr val="bg1"/>
                </a:solidFill>
              </a:rPr>
              <a:t>– </a:t>
            </a:r>
          </a:p>
          <a:p>
            <a:pPr algn="r"/>
            <a:r>
              <a:rPr lang="en-US" sz="3200" b="1" dirty="0" smtClean="0">
                <a:solidFill>
                  <a:schemeClr val="bg1"/>
                </a:solidFill>
                <a:latin typeface="Times New Roman" pitchFamily="18" charset="0"/>
                <a:cs typeface="Times New Roman" pitchFamily="18" charset="0"/>
              </a:rPr>
              <a:t>Alternative </a:t>
            </a:r>
            <a:r>
              <a:rPr lang="en-US" sz="3200" b="1" dirty="0">
                <a:solidFill>
                  <a:schemeClr val="bg1"/>
                </a:solidFill>
                <a:latin typeface="Times New Roman" pitchFamily="18" charset="0"/>
                <a:cs typeface="Times New Roman" pitchFamily="18" charset="0"/>
              </a:rPr>
              <a:t>Markings</a:t>
            </a:r>
            <a:endParaRPr lang="en-US" sz="3200" dirty="0"/>
          </a:p>
        </p:txBody>
      </p:sp>
    </p:spTree>
    <p:extLst>
      <p:ext uri="{BB962C8B-B14F-4D97-AF65-F5344CB8AC3E}">
        <p14:creationId xmlns:p14="http://schemas.microsoft.com/office/powerpoint/2010/main" val="2297993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MRA PPT Prez">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New MRA PPT Prez" id="{A4D3C90D-22C0-A74F-893C-EC654907CAA8}" vid="{1CA31E6B-A247-F748-BDF3-59DBB0EF1EE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New MRA PPT Prez" id="{A4D3C90D-22C0-A74F-893C-EC654907CAA8}" vid="{1695040D-3662-6E43-BDE0-9FB6349E4F44}"/>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MRA PPT Prez</Template>
  <TotalTime>1786</TotalTime>
  <Words>1462</Words>
  <Application>Microsoft Office PowerPoint</Application>
  <PresentationFormat>On-screen Show (4:3)</PresentationFormat>
  <Paragraphs>165</Paragraphs>
  <Slides>23</Slides>
  <Notes>0</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New MRA PPT Prez</vt:lpstr>
      <vt:lpstr>Custom Design</vt:lpstr>
      <vt:lpstr>2_Custom Design</vt:lpstr>
      <vt:lpstr>                    Implementation of Excise Stamps on Alcoholic Products including Wine and Beer   PRESENTED BY :   Excise Section  Date : 16th January 2020   </vt:lpstr>
      <vt:lpstr>PowerPoint Presentation</vt:lpstr>
      <vt:lpstr>PowerPoint Presentation</vt:lpstr>
      <vt:lpstr>PowerPoint Presentation</vt:lpstr>
      <vt:lpstr>PowerPoint Presentation</vt:lpstr>
      <vt:lpstr>PowerPoint Presentation</vt:lpstr>
      <vt:lpstr>PowerPoint Presentation</vt:lpstr>
      <vt:lpstr>Remaining Stock without Excise Stamp after 2nd August 2020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Cases where Excise Stamps  not applicable </vt:lpstr>
      <vt:lpstr>PowerPoint Presentation</vt:lpstr>
      <vt:lpstr>PowerPoint Presentation</vt:lpstr>
      <vt:lpstr>PowerPoint Presentation</vt:lpstr>
      <vt:lpstr>PowerPoint Presentation</vt:lpstr>
      <vt:lpstr>PowerPoint Presentation</vt:lpstr>
      <vt:lpstr>ANY 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Mehraj</dc:creator>
  <cp:lastModifiedBy>Joanna Baumann</cp:lastModifiedBy>
  <cp:revision>257</cp:revision>
  <cp:lastPrinted>2019-10-08T05:05:09Z</cp:lastPrinted>
  <dcterms:created xsi:type="dcterms:W3CDTF">2017-06-20T09:54:16Z</dcterms:created>
  <dcterms:modified xsi:type="dcterms:W3CDTF">2020-01-16T11:10:55Z</dcterms:modified>
</cp:coreProperties>
</file>